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59" r:id="rId3"/>
    <p:sldId id="260" r:id="rId4"/>
    <p:sldId id="261" r:id="rId5"/>
    <p:sldId id="262" r:id="rId6"/>
    <p:sldId id="263" r:id="rId7"/>
    <p:sldId id="278" r:id="rId8"/>
    <p:sldId id="264" r:id="rId9"/>
    <p:sldId id="279" r:id="rId10"/>
    <p:sldId id="265" r:id="rId11"/>
    <p:sldId id="266" r:id="rId12"/>
    <p:sldId id="267" r:id="rId13"/>
    <p:sldId id="268" r:id="rId14"/>
    <p:sldId id="280" r:id="rId15"/>
    <p:sldId id="281" r:id="rId16"/>
    <p:sldId id="282" r:id="rId17"/>
    <p:sldId id="269" r:id="rId18"/>
    <p:sldId id="270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0513"/>
    <a:srgbClr val="D1DEFF"/>
    <a:srgbClr val="003399"/>
    <a:srgbClr val="008BC9"/>
    <a:srgbClr val="4BC971"/>
    <a:srgbClr val="7CEB99"/>
    <a:srgbClr val="D4D4D4"/>
    <a:srgbClr val="0076C1"/>
    <a:srgbClr val="0070C0"/>
    <a:srgbClr val="E5A3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46" autoAdjust="0"/>
    <p:restoredTop sz="94668"/>
  </p:normalViewPr>
  <p:slideViewPr>
    <p:cSldViewPr snapToGrid="0">
      <p:cViewPr varScale="1">
        <p:scale>
          <a:sx n="61" d="100"/>
          <a:sy n="61" d="100"/>
        </p:scale>
        <p:origin x="410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8651279385418577E-2"/>
          <c:y val="3.9037839053501576E-2"/>
          <c:w val="0.90222247094888297"/>
          <c:h val="0.86900985057764202"/>
        </c:manualLayout>
      </c:layout>
      <c:lineChart>
        <c:grouping val="standard"/>
        <c:varyColors val="0"/>
        <c:ser>
          <c:idx val="0"/>
          <c:order val="0"/>
          <c:tx>
            <c:strRef>
              <c:f>Foglio1!$C$1</c:f>
              <c:strCache>
                <c:ptCount val="1"/>
                <c:pt idx="0">
                  <c:v>rivalutazioni di legge</c:v>
                </c:pt>
              </c:strCache>
            </c:strRef>
          </c:tx>
          <c:spPr>
            <a:ln w="34925" cap="rnd">
              <a:solidFill>
                <a:srgbClr val="FFC0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Foglio1!$A$4:$A$25</c:f>
              <c:numCache>
                <c:formatCode>General</c:formatCod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</c:numCache>
            </c:numRef>
          </c:cat>
          <c:val>
            <c:numRef>
              <c:f>Foglio1!$C$4:$C$25</c:f>
              <c:numCache>
                <c:formatCode>General</c:formatCode>
                <c:ptCount val="22"/>
                <c:pt idx="0">
                  <c:v>4.16</c:v>
                </c:pt>
                <c:pt idx="1">
                  <c:v>3.93</c:v>
                </c:pt>
                <c:pt idx="2">
                  <c:v>4.05</c:v>
                </c:pt>
                <c:pt idx="3">
                  <c:v>3.54</c:v>
                </c:pt>
                <c:pt idx="4">
                  <c:v>3.39</c:v>
                </c:pt>
                <c:pt idx="5">
                  <c:v>3.46</c:v>
                </c:pt>
                <c:pt idx="6">
                  <c:v>3.32</c:v>
                </c:pt>
                <c:pt idx="7">
                  <c:v>1.79</c:v>
                </c:pt>
                <c:pt idx="8">
                  <c:v>1.62</c:v>
                </c:pt>
                <c:pt idx="9">
                  <c:v>1.34</c:v>
                </c:pt>
                <c:pt idx="10">
                  <c:v>0.16</c:v>
                </c:pt>
                <c:pt idx="11">
                  <c:v>0</c:v>
                </c:pt>
                <c:pt idx="12">
                  <c:v>0.5</c:v>
                </c:pt>
                <c:pt idx="13">
                  <c:v>0.47</c:v>
                </c:pt>
                <c:pt idx="14">
                  <c:v>0.52</c:v>
                </c:pt>
                <c:pt idx="15">
                  <c:v>1.347</c:v>
                </c:pt>
                <c:pt idx="16">
                  <c:v>1.825</c:v>
                </c:pt>
                <c:pt idx="17">
                  <c:v>1.919</c:v>
                </c:pt>
                <c:pt idx="18">
                  <c:v>0</c:v>
                </c:pt>
                <c:pt idx="19">
                  <c:v>0.97499999999999998</c:v>
                </c:pt>
                <c:pt idx="20">
                  <c:v>2.3079999999999998</c:v>
                </c:pt>
                <c:pt idx="21">
                  <c:v>3.66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AE-4E62-B589-7D90D07C2A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7745152"/>
        <c:axId val="117746688"/>
      </c:lineChart>
      <c:catAx>
        <c:axId val="11774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7746688"/>
        <c:crosses val="autoZero"/>
        <c:auto val="1"/>
        <c:lblAlgn val="ctr"/>
        <c:lblOffset val="100"/>
        <c:noMultiLvlLbl val="0"/>
      </c:catAx>
      <c:valAx>
        <c:axId val="117746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7745152"/>
        <c:crosses val="autoZero"/>
        <c:crossBetween val="between"/>
      </c:valAx>
      <c:spPr>
        <a:solidFill>
          <a:srgbClr val="E8E8E8">
            <a:lumMod val="50000"/>
          </a:srgbClr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rgbClr val="4D4D4D"/>
    </a:solidFill>
    <a:ln>
      <a:solidFill>
        <a:srgbClr val="E8E8E8">
          <a:lumMod val="75000"/>
        </a:srgbClr>
      </a:solidFill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827462614609063E-2"/>
          <c:y val="6.8825688957986783E-2"/>
          <c:w val="0.84181232680301921"/>
          <c:h val="0.68555407657708112"/>
        </c:manualLayout>
      </c:layout>
      <c:line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 Saldo previdenziale (mln €)</c:v>
                </c:pt>
              </c:strCache>
            </c:strRef>
          </c:tx>
          <c:spPr>
            <a:ln w="28575">
              <a:solidFill>
                <a:srgbClr val="FFC000"/>
              </a:solidFill>
            </a:ln>
          </c:spPr>
          <c:marker>
            <c:spPr>
              <a:solidFill>
                <a:schemeClr val="bg1"/>
              </a:solidFill>
              <a:ln w="28575">
                <a:solidFill>
                  <a:srgbClr val="FFC000"/>
                </a:solidFill>
              </a:ln>
            </c:spPr>
          </c:marker>
          <c:cat>
            <c:numRef>
              <c:f>Foglio1!$A$3:$A$8</c:f>
              <c:numCache>
                <c:formatCode>General</c:formatCode>
                <c:ptCount val="6"/>
                <c:pt idx="0">
                  <c:v>2023</c:v>
                </c:pt>
                <c:pt idx="1">
                  <c:v>2030</c:v>
                </c:pt>
                <c:pt idx="2">
                  <c:v>2040</c:v>
                </c:pt>
                <c:pt idx="3">
                  <c:v>2050</c:v>
                </c:pt>
                <c:pt idx="4">
                  <c:v>2060</c:v>
                </c:pt>
                <c:pt idx="5">
                  <c:v>2072</c:v>
                </c:pt>
              </c:numCache>
            </c:numRef>
          </c:cat>
          <c:val>
            <c:numRef>
              <c:f>Foglio1!$B$3:$B$8</c:f>
              <c:numCache>
                <c:formatCode>#,##0.0</c:formatCode>
                <c:ptCount val="6"/>
                <c:pt idx="0">
                  <c:v>82.4</c:v>
                </c:pt>
                <c:pt idx="1">
                  <c:v>74.599999999999994</c:v>
                </c:pt>
                <c:pt idx="2">
                  <c:v>32.200000000000003</c:v>
                </c:pt>
                <c:pt idx="3">
                  <c:v>12</c:v>
                </c:pt>
                <c:pt idx="4">
                  <c:v>29.1</c:v>
                </c:pt>
                <c:pt idx="5">
                  <c:v>44.6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071-4679-AF62-FD4B38E99A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855296"/>
        <c:axId val="46857216"/>
      </c:lineChart>
      <c:catAx>
        <c:axId val="46855296"/>
        <c:scaling>
          <c:orientation val="minMax"/>
        </c:scaling>
        <c:delete val="0"/>
        <c:axPos val="b"/>
        <c:numFmt formatCode="General" sourceLinked="1"/>
        <c:majorTickMark val="out"/>
        <c:minorTickMark val="in"/>
        <c:tickLblPos val="nextTo"/>
        <c:txPr>
          <a:bodyPr/>
          <a:lstStyle/>
          <a:p>
            <a:pPr>
              <a:defRPr sz="1050">
                <a:solidFill>
                  <a:schemeClr val="bg1"/>
                </a:solidFill>
                <a:latin typeface="Avenir Next LT Pro" panose="020B0504020202020204" pitchFamily="34" charset="0"/>
              </a:defRPr>
            </a:pPr>
            <a:endParaRPr lang="it-IT"/>
          </a:p>
        </c:txPr>
        <c:crossAx val="46857216"/>
        <c:crosses val="autoZero"/>
        <c:auto val="1"/>
        <c:lblAlgn val="ctr"/>
        <c:lblOffset val="100"/>
        <c:noMultiLvlLbl val="0"/>
      </c:catAx>
      <c:valAx>
        <c:axId val="46857216"/>
        <c:scaling>
          <c:orientation val="minMax"/>
        </c:scaling>
        <c:delete val="0"/>
        <c:axPos val="l"/>
        <c:majorGridlines>
          <c:spPr>
            <a:ln>
              <a:solidFill>
                <a:schemeClr val="accent6">
                  <a:lumMod val="75000"/>
                </a:schemeClr>
              </a:solidFill>
            </a:ln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solidFill>
                  <a:schemeClr val="bg1"/>
                </a:solidFill>
                <a:latin typeface="Avenir Next LT Pro" panose="020B0504020202020204" pitchFamily="34" charset="0"/>
              </a:defRPr>
            </a:pPr>
            <a:endParaRPr lang="it-IT"/>
          </a:p>
        </c:txPr>
        <c:crossAx val="46855296"/>
        <c:crosses val="autoZero"/>
        <c:crossBetween val="between"/>
      </c:valAx>
      <c:spPr>
        <a:solidFill>
          <a:srgbClr val="E8E8E8">
            <a:lumMod val="50000"/>
          </a:srgbClr>
        </a:solidFill>
      </c:spPr>
    </c:plotArea>
    <c:legend>
      <c:legendPos val="r"/>
      <c:layout>
        <c:manualLayout>
          <c:xMode val="edge"/>
          <c:yMode val="edge"/>
          <c:x val="0.10681000315126471"/>
          <c:y val="0.8796114568397152"/>
          <c:w val="0.84358223506989471"/>
          <c:h val="0.11345631904465646"/>
        </c:manualLayout>
      </c:layout>
      <c:overlay val="0"/>
      <c:txPr>
        <a:bodyPr/>
        <a:lstStyle/>
        <a:p>
          <a:pPr>
            <a:defRPr sz="1400" b="0">
              <a:solidFill>
                <a:schemeClr val="bg1"/>
              </a:solidFill>
              <a:latin typeface="Avenir Next LT Pro" panose="020B05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rgbClr val="4D4D4D"/>
    </a:solidFill>
  </c:spPr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5760339934578721E-2"/>
          <c:y val="0.16713337417171087"/>
          <c:w val="0.88635640897335777"/>
          <c:h val="0.576728031460530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 Attivi (%)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Foglio1!$A$18:$A$19</c:f>
              <c:numCache>
                <c:formatCode>General</c:formatCode>
                <c:ptCount val="2"/>
                <c:pt idx="0">
                  <c:v>2022</c:v>
                </c:pt>
                <c:pt idx="1">
                  <c:v>2072</c:v>
                </c:pt>
              </c:numCache>
            </c:numRef>
          </c:cat>
          <c:val>
            <c:numRef>
              <c:f>Foglio1!$B$18:$B$19</c:f>
              <c:numCache>
                <c:formatCode>0</c:formatCode>
                <c:ptCount val="2"/>
                <c:pt idx="0">
                  <c:v>54</c:v>
                </c:pt>
                <c:pt idx="1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9E-479E-AD42-FEA527724483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 Pensionati contribuenti (%)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Foglio1!$A$18:$A$19</c:f>
              <c:numCache>
                <c:formatCode>General</c:formatCode>
                <c:ptCount val="2"/>
                <c:pt idx="0">
                  <c:v>2022</c:v>
                </c:pt>
                <c:pt idx="1">
                  <c:v>2072</c:v>
                </c:pt>
              </c:numCache>
            </c:numRef>
          </c:cat>
          <c:val>
            <c:numRef>
              <c:f>Foglio1!$C$18:$C$19</c:f>
              <c:numCache>
                <c:formatCode>0</c:formatCode>
                <c:ptCount val="2"/>
                <c:pt idx="0">
                  <c:v>4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9E-479E-AD42-FEA527724483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 Pensionati non contribuenti (%)</c:v>
                </c:pt>
              </c:strCache>
            </c:strRef>
          </c:tx>
          <c:spPr>
            <a:solidFill>
              <a:srgbClr val="FFB9B9"/>
            </a:solidFill>
          </c:spPr>
          <c:invertIfNegative val="0"/>
          <c:dLbls>
            <c:dLbl>
              <c:idx val="0"/>
              <c:layout>
                <c:manualLayout>
                  <c:x val="1.1421565858906731E-3"/>
                  <c:y val="-8.51362213059097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79E-479E-AD42-FEA527724483}"/>
                </c:ext>
              </c:extLst>
            </c:dLbl>
            <c:dLbl>
              <c:idx val="1"/>
              <c:layout>
                <c:manualLayout>
                  <c:x val="-3.4264697576722285E-3"/>
                  <c:y val="9.9444022487582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79E-479E-AD42-FEA5277244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Foglio1!$A$18:$A$19</c:f>
              <c:numCache>
                <c:formatCode>General</c:formatCode>
                <c:ptCount val="2"/>
                <c:pt idx="0">
                  <c:v>2022</c:v>
                </c:pt>
                <c:pt idx="1">
                  <c:v>2072</c:v>
                </c:pt>
              </c:numCache>
            </c:numRef>
          </c:cat>
          <c:val>
            <c:numRef>
              <c:f>Foglio1!$D$18:$D$19</c:f>
              <c:numCache>
                <c:formatCode>0</c:formatCode>
                <c:ptCount val="2"/>
                <c:pt idx="0">
                  <c:v>7</c:v>
                </c:pt>
                <c:pt idx="1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9E-479E-AD42-FEA527724483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 Differiti (%)</c:v>
                </c:pt>
              </c:strCache>
            </c:strRef>
          </c:tx>
          <c:spPr>
            <a:solidFill>
              <a:srgbClr val="9FCDB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Foglio1!$A$18:$A$19</c:f>
              <c:numCache>
                <c:formatCode>General</c:formatCode>
                <c:ptCount val="2"/>
                <c:pt idx="0">
                  <c:v>2022</c:v>
                </c:pt>
                <c:pt idx="1">
                  <c:v>2072</c:v>
                </c:pt>
              </c:numCache>
            </c:numRef>
          </c:cat>
          <c:val>
            <c:numRef>
              <c:f>Foglio1!$E$18:$E$19</c:f>
              <c:numCache>
                <c:formatCode>0</c:formatCode>
                <c:ptCount val="2"/>
                <c:pt idx="0">
                  <c:v>35</c:v>
                </c:pt>
                <c:pt idx="1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79E-479E-AD42-FEA5277244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855296"/>
        <c:axId val="46857216"/>
      </c:barChart>
      <c:catAx>
        <c:axId val="46855296"/>
        <c:scaling>
          <c:orientation val="minMax"/>
        </c:scaling>
        <c:delete val="0"/>
        <c:axPos val="b"/>
        <c:minorGridlines>
          <c:spPr>
            <a:ln>
              <a:noFill/>
            </a:ln>
          </c:spPr>
        </c:minorGridlines>
        <c:numFmt formatCode="General" sourceLinked="1"/>
        <c:majorTickMark val="out"/>
        <c:minorTickMark val="in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  <a:latin typeface="+mn-lt"/>
              </a:defRPr>
            </a:pPr>
            <a:endParaRPr lang="it-IT"/>
          </a:p>
        </c:txPr>
        <c:crossAx val="46857216"/>
        <c:crosses val="autoZero"/>
        <c:auto val="1"/>
        <c:lblAlgn val="ctr"/>
        <c:lblOffset val="100"/>
        <c:noMultiLvlLbl val="0"/>
      </c:catAx>
      <c:valAx>
        <c:axId val="46857216"/>
        <c:scaling>
          <c:orientation val="minMax"/>
        </c:scaling>
        <c:delete val="1"/>
        <c:axPos val="l"/>
        <c:majorGridlines>
          <c:spPr>
            <a:ln>
              <a:solidFill>
                <a:srgbClr val="968C8C">
                  <a:lumMod val="75000"/>
                </a:srgbClr>
              </a:solidFill>
            </a:ln>
          </c:spPr>
        </c:majorGridlines>
        <c:minorGridlines>
          <c:spPr>
            <a:ln>
              <a:noFill/>
            </a:ln>
          </c:spPr>
        </c:minorGridlines>
        <c:numFmt formatCode="0" sourceLinked="1"/>
        <c:majorTickMark val="out"/>
        <c:minorTickMark val="none"/>
        <c:tickLblPos val="nextTo"/>
        <c:crossAx val="46855296"/>
        <c:crosses val="autoZero"/>
        <c:crossBetween val="between"/>
      </c:valAx>
      <c:spPr>
        <a:ln>
          <a:solidFill>
            <a:srgbClr val="968C8C">
              <a:lumMod val="75000"/>
            </a:srgbClr>
          </a:solidFill>
        </a:ln>
      </c:spPr>
    </c:plotArea>
    <c:legend>
      <c:legendPos val="b"/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it-IT"/>
        </a:p>
      </c:txPr>
    </c:legend>
    <c:plotVisOnly val="1"/>
    <c:dispBlanksAs val="gap"/>
    <c:showDLblsOverMax val="0"/>
  </c:chart>
  <c:spPr>
    <a:solidFill>
      <a:srgbClr val="968C8C">
        <a:lumMod val="50000"/>
      </a:srgbClr>
    </a:solidFill>
  </c:spPr>
  <c:txPr>
    <a:bodyPr/>
    <a:lstStyle/>
    <a:p>
      <a:pPr>
        <a:defRPr sz="1800"/>
      </a:pPr>
      <a:endParaRPr lang="it-IT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827462614609063E-2"/>
          <c:y val="6.8825688957986783E-2"/>
          <c:w val="0.84181232680301921"/>
          <c:h val="0.68555407657708112"/>
        </c:manualLayout>
      </c:layout>
      <c:lineChart>
        <c:grouping val="standard"/>
        <c:varyColors val="0"/>
        <c:ser>
          <c:idx val="0"/>
          <c:order val="0"/>
          <c:tx>
            <c:strRef>
              <c:f>Foglio1!$D$1</c:f>
              <c:strCache>
                <c:ptCount val="1"/>
                <c:pt idx="0">
                  <c:v> Contribuenti / Pensionati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ln>
                <a:solidFill>
                  <a:srgbClr val="FFC000"/>
                </a:solidFill>
              </a:ln>
            </c:spPr>
          </c:marker>
          <c:cat>
            <c:numRef>
              <c:f>Foglio1!$A$3:$A$9</c:f>
              <c:numCache>
                <c:formatCode>General</c:formatCode>
                <c:ptCount val="7"/>
                <c:pt idx="0">
                  <c:v>2023</c:v>
                </c:pt>
                <c:pt idx="1">
                  <c:v>2030</c:v>
                </c:pt>
                <c:pt idx="2">
                  <c:v>2040</c:v>
                </c:pt>
                <c:pt idx="3">
                  <c:v>2045</c:v>
                </c:pt>
                <c:pt idx="4">
                  <c:v>2050</c:v>
                </c:pt>
                <c:pt idx="5">
                  <c:v>2060</c:v>
                </c:pt>
                <c:pt idx="6">
                  <c:v>2072</c:v>
                </c:pt>
              </c:numCache>
            </c:numRef>
          </c:cat>
          <c:val>
            <c:numRef>
              <c:f>Foglio1!$D$3:$D$9</c:f>
              <c:numCache>
                <c:formatCode>0.00</c:formatCode>
                <c:ptCount val="7"/>
                <c:pt idx="0">
                  <c:v>6.7728061047519947</c:v>
                </c:pt>
                <c:pt idx="1">
                  <c:v>2.6368310044819405</c:v>
                </c:pt>
                <c:pt idx="2">
                  <c:v>1.2532868787799105</c:v>
                </c:pt>
                <c:pt idx="3">
                  <c:v>1.0076850776801016</c:v>
                </c:pt>
                <c:pt idx="4">
                  <c:v>0.91866970576046414</c:v>
                </c:pt>
                <c:pt idx="5">
                  <c:v>0.87539528715699277</c:v>
                </c:pt>
                <c:pt idx="6">
                  <c:v>0.85628335251648002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20E-4DB2-B640-3CDA7D3C9E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855296"/>
        <c:axId val="46857216"/>
      </c:lineChart>
      <c:catAx>
        <c:axId val="46855296"/>
        <c:scaling>
          <c:orientation val="minMax"/>
        </c:scaling>
        <c:delete val="0"/>
        <c:axPos val="b"/>
        <c:numFmt formatCode="General" sourceLinked="1"/>
        <c:majorTickMark val="out"/>
        <c:minorTickMark val="in"/>
        <c:tickLblPos val="nextTo"/>
        <c:txPr>
          <a:bodyPr/>
          <a:lstStyle/>
          <a:p>
            <a:pPr>
              <a:defRPr sz="1050">
                <a:solidFill>
                  <a:schemeClr val="bg1"/>
                </a:solidFill>
                <a:latin typeface="Avenir Next LT Pro" panose="020B0504020202020204" pitchFamily="34" charset="0"/>
              </a:defRPr>
            </a:pPr>
            <a:endParaRPr lang="it-IT"/>
          </a:p>
        </c:txPr>
        <c:crossAx val="46857216"/>
        <c:crosses val="autoZero"/>
        <c:auto val="1"/>
        <c:lblAlgn val="ctr"/>
        <c:lblOffset val="100"/>
        <c:noMultiLvlLbl val="0"/>
      </c:catAx>
      <c:valAx>
        <c:axId val="46857216"/>
        <c:scaling>
          <c:orientation val="minMax"/>
        </c:scaling>
        <c:delete val="0"/>
        <c:axPos val="l"/>
        <c:majorGridlines>
          <c:spPr>
            <a:ln>
              <a:solidFill>
                <a:schemeClr val="accent6">
                  <a:lumMod val="75000"/>
                </a:schemeClr>
              </a:solidFill>
            </a:ln>
          </c:spPr>
        </c:majorGridlines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solidFill>
                  <a:schemeClr val="bg1"/>
                </a:solidFill>
                <a:latin typeface="Avenir Next LT Pro" panose="020B0504020202020204" pitchFamily="34" charset="0"/>
              </a:defRPr>
            </a:pPr>
            <a:endParaRPr lang="it-IT"/>
          </a:p>
        </c:txPr>
        <c:crossAx val="46855296"/>
        <c:crosses val="autoZero"/>
        <c:crossBetween val="between"/>
      </c:valAx>
      <c:spPr>
        <a:solidFill>
          <a:srgbClr val="E8E8E8">
            <a:lumMod val="50000"/>
          </a:srgbClr>
        </a:solidFill>
      </c:spPr>
    </c:plotArea>
    <c:legend>
      <c:legendPos val="r"/>
      <c:layout>
        <c:manualLayout>
          <c:xMode val="edge"/>
          <c:yMode val="edge"/>
          <c:x val="0.10681000315126471"/>
          <c:y val="0.8796114568397152"/>
          <c:w val="0.78786715780807703"/>
          <c:h val="0.12038863157483448"/>
        </c:manualLayout>
      </c:layout>
      <c:overlay val="0"/>
      <c:txPr>
        <a:bodyPr/>
        <a:lstStyle/>
        <a:p>
          <a:pPr>
            <a:defRPr sz="1800" b="0">
              <a:solidFill>
                <a:schemeClr val="bg1"/>
              </a:solidFill>
              <a:latin typeface="Avenir Next LT Pro" panose="020B05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rgbClr val="4D4D4D"/>
    </a:solidFill>
  </c:spPr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672182213341307"/>
          <c:y val="3.7120023920084781E-2"/>
          <c:w val="0.84181232680301921"/>
          <c:h val="0.717860599730869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 Reddito attivi e pensionati contribuenti (€)</c:v>
                </c:pt>
              </c:strCache>
            </c:strRef>
          </c:tx>
          <c:spPr>
            <a:solidFill>
              <a:srgbClr val="E50513"/>
            </a:solidFill>
            <a:ln w="28575">
              <a:solidFill>
                <a:srgbClr val="C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="1">
                    <a:latin typeface="Aptos" panose="020B000402020202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Foglio1!$A$5:$A$8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Foglio1!$B$5:$B$8</c:f>
              <c:numCache>
                <c:formatCode>_-* #,##0_-;\-* #,##0_-;_-* "-"??_-;_-@_-</c:formatCode>
                <c:ptCount val="4"/>
                <c:pt idx="0">
                  <c:v>23511</c:v>
                </c:pt>
                <c:pt idx="1">
                  <c:v>24404</c:v>
                </c:pt>
                <c:pt idx="2">
                  <c:v>30413</c:v>
                </c:pt>
                <c:pt idx="3">
                  <c:v>34742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09-4F60-8DC9-24A3FC64AC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386432"/>
        <c:axId val="48387968"/>
      </c:barChart>
      <c:catAx>
        <c:axId val="4838643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inorGridlines>
          <c:spPr>
            <a:ln>
              <a:solidFill>
                <a:sysClr val="window" lastClr="FFFFFF">
                  <a:lumMod val="65000"/>
                </a:sysClr>
              </a:solidFill>
            </a:ln>
          </c:spPr>
        </c:min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venir Next LT Pro" panose="020B0504020202020204" pitchFamily="34" charset="0"/>
              </a:defRPr>
            </a:pPr>
            <a:endParaRPr lang="it-IT"/>
          </a:p>
        </c:txPr>
        <c:crossAx val="48387968"/>
        <c:crosses val="autoZero"/>
        <c:auto val="1"/>
        <c:lblAlgn val="ctr"/>
        <c:lblOffset val="100"/>
        <c:noMultiLvlLbl val="0"/>
      </c:catAx>
      <c:valAx>
        <c:axId val="48387968"/>
        <c:scaling>
          <c:orientation val="minMax"/>
        </c:scaling>
        <c:delete val="0"/>
        <c:axPos val="l"/>
        <c:majorGridlines>
          <c:spPr>
            <a:ln>
              <a:solidFill>
                <a:srgbClr val="7F8FA9">
                  <a:lumMod val="60000"/>
                  <a:lumOff val="40000"/>
                </a:srgbClr>
              </a:solidFill>
            </a:ln>
          </c:spPr>
        </c:majorGridlines>
        <c:minorGridlines>
          <c:spPr>
            <a:ln>
              <a:noFill/>
            </a:ln>
          </c:spPr>
        </c:minorGridlines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venir Next LT Pro" panose="020B0504020202020204" pitchFamily="34" charset="0"/>
              </a:defRPr>
            </a:pPr>
            <a:endParaRPr lang="it-IT"/>
          </a:p>
        </c:txPr>
        <c:crossAx val="483864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5.2017795030684447E-2"/>
          <c:y val="0.84090506904925844"/>
          <c:w val="0.92258812205858187"/>
          <c:h val="0.13683500543079671"/>
        </c:manualLayout>
      </c:layout>
      <c:overlay val="0"/>
      <c:spPr>
        <a:noFill/>
      </c:spPr>
      <c:txPr>
        <a:bodyPr/>
        <a:lstStyle/>
        <a:p>
          <a:pPr>
            <a:defRPr b="1">
              <a:latin typeface="Avenir Next LT Pro" panose="020B05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672182213341307"/>
          <c:y val="3.7120023920084781E-2"/>
          <c:w val="0.84181232680301921"/>
          <c:h val="0.717860599730869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 Reddito (€)</c:v>
                </c:pt>
              </c:strCache>
            </c:strRef>
          </c:tx>
          <c:spPr>
            <a:solidFill>
              <a:srgbClr val="E50513"/>
            </a:solidFill>
            <a:ln w="28575">
              <a:solidFill>
                <a:srgbClr val="C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Aptos Display" panose="020B000402020202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Foglio1!$A$5:$A$10</c:f>
              <c:strCache>
                <c:ptCount val="6"/>
                <c:pt idx="0">
                  <c:v>&lt;35</c:v>
                </c:pt>
                <c:pt idx="1">
                  <c:v>35-44</c:v>
                </c:pt>
                <c:pt idx="2">
                  <c:v>45-54</c:v>
                </c:pt>
                <c:pt idx="3">
                  <c:v>55-64</c:v>
                </c:pt>
                <c:pt idx="4">
                  <c:v>65-75</c:v>
                </c:pt>
                <c:pt idx="5">
                  <c:v>&gt;75</c:v>
                </c:pt>
              </c:strCache>
            </c:strRef>
          </c:cat>
          <c:val>
            <c:numRef>
              <c:f>Foglio1!$B$5:$B$10</c:f>
              <c:numCache>
                <c:formatCode>_-* #,##0_-;\-* #,##0_-;_-* "-"??_-;_-@_-</c:formatCode>
                <c:ptCount val="6"/>
                <c:pt idx="0">
                  <c:v>19574</c:v>
                </c:pt>
                <c:pt idx="1">
                  <c:v>29925</c:v>
                </c:pt>
                <c:pt idx="2">
                  <c:v>42614</c:v>
                </c:pt>
                <c:pt idx="3">
                  <c:v>45202</c:v>
                </c:pt>
                <c:pt idx="4">
                  <c:v>40307</c:v>
                </c:pt>
                <c:pt idx="5" formatCode="#,##0">
                  <c:v>23800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09-4F60-8DC9-24A3FC64ACBD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 Volume d'Affari (€)</c:v>
                </c:pt>
              </c:strCache>
            </c:strRef>
          </c:tx>
          <c:spPr>
            <a:solidFill>
              <a:srgbClr val="E8E8E8">
                <a:lumMod val="5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Aptos Display" panose="020B000402020202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Foglio1!$A$5:$A$10</c:f>
              <c:strCache>
                <c:ptCount val="6"/>
                <c:pt idx="0">
                  <c:v>&lt;35</c:v>
                </c:pt>
                <c:pt idx="1">
                  <c:v>35-44</c:v>
                </c:pt>
                <c:pt idx="2">
                  <c:v>45-54</c:v>
                </c:pt>
                <c:pt idx="3">
                  <c:v>55-64</c:v>
                </c:pt>
                <c:pt idx="4">
                  <c:v>65-75</c:v>
                </c:pt>
                <c:pt idx="5">
                  <c:v>&gt;75</c:v>
                </c:pt>
              </c:strCache>
            </c:strRef>
          </c:cat>
          <c:val>
            <c:numRef>
              <c:f>Foglio1!$C$5:$C$10</c:f>
              <c:numCache>
                <c:formatCode>_-* #,##0_-;\-* #,##0_-;_-* "-"??_-;_-@_-</c:formatCode>
                <c:ptCount val="6"/>
                <c:pt idx="0">
                  <c:v>24593</c:v>
                </c:pt>
                <c:pt idx="1">
                  <c:v>38970</c:v>
                </c:pt>
                <c:pt idx="2">
                  <c:v>55703</c:v>
                </c:pt>
                <c:pt idx="3">
                  <c:v>57994</c:v>
                </c:pt>
                <c:pt idx="4">
                  <c:v>53563</c:v>
                </c:pt>
                <c:pt idx="5" formatCode="#,##0">
                  <c:v>33621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3D-415B-8D90-A8A7A72A91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386432"/>
        <c:axId val="48387968"/>
      </c:barChart>
      <c:catAx>
        <c:axId val="4838643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inorGridlines>
          <c:spPr>
            <a:ln>
              <a:solidFill>
                <a:sysClr val="window" lastClr="FFFFFF">
                  <a:lumMod val="65000"/>
                </a:sysClr>
              </a:solidFill>
            </a:ln>
          </c:spPr>
        </c:min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venir Next LT Pro" panose="020B0504020202020204" pitchFamily="34" charset="0"/>
              </a:defRPr>
            </a:pPr>
            <a:endParaRPr lang="it-IT"/>
          </a:p>
        </c:txPr>
        <c:crossAx val="48387968"/>
        <c:crosses val="autoZero"/>
        <c:auto val="1"/>
        <c:lblAlgn val="ctr"/>
        <c:lblOffset val="100"/>
        <c:noMultiLvlLbl val="0"/>
      </c:catAx>
      <c:valAx>
        <c:axId val="48387968"/>
        <c:scaling>
          <c:orientation val="minMax"/>
        </c:scaling>
        <c:delete val="0"/>
        <c:axPos val="l"/>
        <c:majorGridlines>
          <c:spPr>
            <a:ln>
              <a:solidFill>
                <a:srgbClr val="7F8FA9">
                  <a:lumMod val="60000"/>
                  <a:lumOff val="40000"/>
                </a:srgbClr>
              </a:solidFill>
            </a:ln>
          </c:spPr>
        </c:majorGridlines>
        <c:minorGridlines>
          <c:spPr>
            <a:ln>
              <a:noFill/>
            </a:ln>
          </c:spPr>
        </c:minorGridlines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venir Next LT Pro" panose="020B0504020202020204" pitchFamily="34" charset="0"/>
              </a:defRPr>
            </a:pPr>
            <a:endParaRPr lang="it-IT"/>
          </a:p>
        </c:txPr>
        <c:crossAx val="483864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5.2017730269730819E-2"/>
          <c:y val="0.86312981074396677"/>
          <c:w val="0.94798226973026922"/>
          <c:h val="0.10512043531662628"/>
        </c:manualLayout>
      </c:layout>
      <c:overlay val="0"/>
      <c:spPr>
        <a:noFill/>
      </c:spPr>
      <c:txPr>
        <a:bodyPr/>
        <a:lstStyle/>
        <a:p>
          <a:pPr>
            <a:defRPr b="1">
              <a:latin typeface="Avenir Next LT Pro" panose="020B05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672182213341307"/>
          <c:y val="3.7120023920084781E-2"/>
          <c:w val="0.84181232680301921"/>
          <c:h val="0.717860599730869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 Reddito (€)</c:v>
                </c:pt>
              </c:strCache>
            </c:strRef>
          </c:tx>
          <c:spPr>
            <a:solidFill>
              <a:srgbClr val="E50513"/>
            </a:solidFill>
            <a:ln w="28575">
              <a:solidFill>
                <a:srgbClr val="C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Aptos Display" panose="020B000402020202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Foglio1!$A$5:$A$10</c:f>
              <c:strCache>
                <c:ptCount val="6"/>
                <c:pt idx="0">
                  <c:v>&lt;35</c:v>
                </c:pt>
                <c:pt idx="1">
                  <c:v>35-44</c:v>
                </c:pt>
                <c:pt idx="2">
                  <c:v>45-54</c:v>
                </c:pt>
                <c:pt idx="3">
                  <c:v>55-64</c:v>
                </c:pt>
                <c:pt idx="4">
                  <c:v>65-75</c:v>
                </c:pt>
                <c:pt idx="5">
                  <c:v>&gt;75</c:v>
                </c:pt>
              </c:strCache>
            </c:strRef>
          </c:cat>
          <c:val>
            <c:numRef>
              <c:f>Foglio1!$B$5:$B$10</c:f>
              <c:numCache>
                <c:formatCode>_-* #,##0_-;\-* #,##0_-;_-* "-"??_-;_-@_-</c:formatCode>
                <c:ptCount val="6"/>
                <c:pt idx="0">
                  <c:v>17977</c:v>
                </c:pt>
                <c:pt idx="1">
                  <c:v>38042</c:v>
                </c:pt>
                <c:pt idx="2">
                  <c:v>70550</c:v>
                </c:pt>
                <c:pt idx="3">
                  <c:v>82783</c:v>
                </c:pt>
                <c:pt idx="4">
                  <c:v>66060</c:v>
                </c:pt>
                <c:pt idx="5" formatCode="#,##0">
                  <c:v>28157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09-4F60-8DC9-24A3FC64ACBD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 Volume d'Affari (€)</c:v>
                </c:pt>
              </c:strCache>
            </c:strRef>
          </c:tx>
          <c:spPr>
            <a:solidFill>
              <a:srgbClr val="E8E8E8">
                <a:lumMod val="5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Aptos Display" panose="020B000402020202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Foglio1!$A$5:$A$10</c:f>
              <c:strCache>
                <c:ptCount val="6"/>
                <c:pt idx="0">
                  <c:v>&lt;35</c:v>
                </c:pt>
                <c:pt idx="1">
                  <c:v>35-44</c:v>
                </c:pt>
                <c:pt idx="2">
                  <c:v>45-54</c:v>
                </c:pt>
                <c:pt idx="3">
                  <c:v>55-64</c:v>
                </c:pt>
                <c:pt idx="4">
                  <c:v>65-75</c:v>
                </c:pt>
                <c:pt idx="5">
                  <c:v>&gt;75</c:v>
                </c:pt>
              </c:strCache>
            </c:strRef>
          </c:cat>
          <c:val>
            <c:numRef>
              <c:f>Foglio1!$C$5:$C$10</c:f>
              <c:numCache>
                <c:formatCode>_-* #,##0_-;\-* #,##0_-;_-* "-"??_-;_-@_-</c:formatCode>
                <c:ptCount val="6"/>
                <c:pt idx="0">
                  <c:v>23224</c:v>
                </c:pt>
                <c:pt idx="1">
                  <c:v>45975</c:v>
                </c:pt>
                <c:pt idx="2">
                  <c:v>82204</c:v>
                </c:pt>
                <c:pt idx="3">
                  <c:v>100094</c:v>
                </c:pt>
                <c:pt idx="4">
                  <c:v>97327</c:v>
                </c:pt>
                <c:pt idx="5" formatCode="#,##0">
                  <c:v>38976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3D-415B-8D90-A8A7A72A91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386432"/>
        <c:axId val="48387968"/>
      </c:barChart>
      <c:catAx>
        <c:axId val="4838643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inorGridlines>
          <c:spPr>
            <a:ln>
              <a:solidFill>
                <a:sysClr val="window" lastClr="FFFFFF">
                  <a:lumMod val="65000"/>
                </a:sysClr>
              </a:solidFill>
            </a:ln>
          </c:spPr>
        </c:min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venir Next LT Pro" panose="020B0504020202020204" pitchFamily="34" charset="0"/>
              </a:defRPr>
            </a:pPr>
            <a:endParaRPr lang="it-IT"/>
          </a:p>
        </c:txPr>
        <c:crossAx val="48387968"/>
        <c:crosses val="autoZero"/>
        <c:auto val="1"/>
        <c:lblAlgn val="ctr"/>
        <c:lblOffset val="100"/>
        <c:noMultiLvlLbl val="0"/>
      </c:catAx>
      <c:valAx>
        <c:axId val="48387968"/>
        <c:scaling>
          <c:orientation val="minMax"/>
        </c:scaling>
        <c:delete val="0"/>
        <c:axPos val="l"/>
        <c:majorGridlines>
          <c:spPr>
            <a:ln>
              <a:solidFill>
                <a:srgbClr val="7F8FA9">
                  <a:lumMod val="60000"/>
                  <a:lumOff val="40000"/>
                </a:srgbClr>
              </a:solidFill>
            </a:ln>
          </c:spPr>
        </c:majorGridlines>
        <c:minorGridlines>
          <c:spPr>
            <a:ln>
              <a:noFill/>
            </a:ln>
          </c:spPr>
        </c:minorGridlines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venir Next LT Pro" panose="020B0504020202020204" pitchFamily="34" charset="0"/>
              </a:defRPr>
            </a:pPr>
            <a:endParaRPr lang="it-IT"/>
          </a:p>
        </c:txPr>
        <c:crossAx val="483864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5.2017730269730819E-2"/>
          <c:y val="0.86312981074396677"/>
          <c:w val="0.94798226973026922"/>
          <c:h val="0.10512043531662628"/>
        </c:manualLayout>
      </c:layout>
      <c:overlay val="0"/>
      <c:spPr>
        <a:noFill/>
      </c:spPr>
      <c:txPr>
        <a:bodyPr/>
        <a:lstStyle/>
        <a:p>
          <a:pPr>
            <a:defRPr b="1">
              <a:latin typeface="Avenir Next LT Pro" panose="020B05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672182213341307"/>
          <c:y val="6.4984308246420208E-2"/>
          <c:w val="0.84181232680301921"/>
          <c:h val="0.689996375450655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 Reddito (€)</c:v>
                </c:pt>
              </c:strCache>
            </c:strRef>
          </c:tx>
          <c:spPr>
            <a:solidFill>
              <a:srgbClr val="E50513"/>
            </a:solidFill>
            <a:ln w="28575">
              <a:solidFill>
                <a:srgbClr val="C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Aptos Display" panose="020B000402020202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Foglio1!$A$5:$A$24</c:f>
              <c:strCache>
                <c:ptCount val="20"/>
                <c:pt idx="0">
                  <c:v>Abruzzo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E. Romagna</c:v>
                </c:pt>
                <c:pt idx="5">
                  <c:v>FVG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Molise</c:v>
                </c:pt>
                <c:pt idx="11">
                  <c:v>Piemonte</c:v>
                </c:pt>
                <c:pt idx="12">
                  <c:v>Puglia</c:v>
                </c:pt>
                <c:pt idx="13">
                  <c:v>Sardegna</c:v>
                </c:pt>
                <c:pt idx="14">
                  <c:v>Sicilia</c:v>
                </c:pt>
                <c:pt idx="15">
                  <c:v>Toscana</c:v>
                </c:pt>
                <c:pt idx="16">
                  <c:v>Trentino AA</c:v>
                </c:pt>
                <c:pt idx="17">
                  <c:v>Umbria</c:v>
                </c:pt>
                <c:pt idx="18">
                  <c:v>VdA</c:v>
                </c:pt>
                <c:pt idx="19">
                  <c:v>Veneto</c:v>
                </c:pt>
              </c:strCache>
            </c:strRef>
          </c:cat>
          <c:val>
            <c:numRef>
              <c:f>Foglio1!$B$5:$B$24</c:f>
              <c:numCache>
                <c:formatCode>_-* #,##0_-;\-* #,##0_-;_-* "-"??_-;_-@_-</c:formatCode>
                <c:ptCount val="20"/>
                <c:pt idx="0">
                  <c:v>45762</c:v>
                </c:pt>
                <c:pt idx="1">
                  <c:v>30871</c:v>
                </c:pt>
                <c:pt idx="2">
                  <c:v>25754</c:v>
                </c:pt>
                <c:pt idx="3">
                  <c:v>25005</c:v>
                </c:pt>
                <c:pt idx="4">
                  <c:v>42899</c:v>
                </c:pt>
                <c:pt idx="5" formatCode="#,##0">
                  <c:v>46602</c:v>
                </c:pt>
                <c:pt idx="6" formatCode="#,##0">
                  <c:v>37989</c:v>
                </c:pt>
                <c:pt idx="7" formatCode="#,##0">
                  <c:v>47337</c:v>
                </c:pt>
                <c:pt idx="8" formatCode="#,##0">
                  <c:v>64681</c:v>
                </c:pt>
                <c:pt idx="9" formatCode="#,##0">
                  <c:v>65989</c:v>
                </c:pt>
                <c:pt idx="10" formatCode="#,##0">
                  <c:v>38602</c:v>
                </c:pt>
                <c:pt idx="11" formatCode="#,##0">
                  <c:v>46989</c:v>
                </c:pt>
                <c:pt idx="12" formatCode="#,##0">
                  <c:v>29677</c:v>
                </c:pt>
                <c:pt idx="13" formatCode="#,##0">
                  <c:v>31705</c:v>
                </c:pt>
                <c:pt idx="14" formatCode="#,##0">
                  <c:v>24727</c:v>
                </c:pt>
                <c:pt idx="15" formatCode="#,##0">
                  <c:v>35554</c:v>
                </c:pt>
                <c:pt idx="16" formatCode="#,##0">
                  <c:v>61202</c:v>
                </c:pt>
                <c:pt idx="17" formatCode="#,##0">
                  <c:v>45251</c:v>
                </c:pt>
                <c:pt idx="18" formatCode="#,##0">
                  <c:v>48973</c:v>
                </c:pt>
                <c:pt idx="19" formatCode="#,##0">
                  <c:v>47083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09-4F60-8DC9-24A3FC64AC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386432"/>
        <c:axId val="48387968"/>
      </c:barChart>
      <c:catAx>
        <c:axId val="4838643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inorGridlines>
          <c:spPr>
            <a:ln>
              <a:solidFill>
                <a:sysClr val="window" lastClr="FFFFFF">
                  <a:lumMod val="65000"/>
                </a:sysClr>
              </a:solidFill>
            </a:ln>
          </c:spPr>
        </c:min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venir Next LT Pro" panose="020B0504020202020204" pitchFamily="34" charset="0"/>
              </a:defRPr>
            </a:pPr>
            <a:endParaRPr lang="it-IT"/>
          </a:p>
        </c:txPr>
        <c:crossAx val="48387968"/>
        <c:crosses val="autoZero"/>
        <c:auto val="1"/>
        <c:lblAlgn val="ctr"/>
        <c:lblOffset val="100"/>
        <c:noMultiLvlLbl val="0"/>
      </c:catAx>
      <c:valAx>
        <c:axId val="48387968"/>
        <c:scaling>
          <c:orientation val="minMax"/>
        </c:scaling>
        <c:delete val="0"/>
        <c:axPos val="l"/>
        <c:majorGridlines>
          <c:spPr>
            <a:ln>
              <a:solidFill>
                <a:srgbClr val="7F8FA9">
                  <a:lumMod val="60000"/>
                  <a:lumOff val="40000"/>
                </a:srgbClr>
              </a:solidFill>
            </a:ln>
          </c:spPr>
        </c:majorGridlines>
        <c:minorGridlines>
          <c:spPr>
            <a:ln>
              <a:noFill/>
            </a:ln>
          </c:spPr>
        </c:minorGridlines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venir Next LT Pro" panose="020B0504020202020204" pitchFamily="34" charset="0"/>
              </a:defRPr>
            </a:pPr>
            <a:endParaRPr lang="it-IT"/>
          </a:p>
        </c:txPr>
        <c:crossAx val="483864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4476594618184105"/>
          <c:y val="6.8998079778700649E-2"/>
          <c:w val="0.20107974307924137"/>
          <c:h val="0.10512043531662628"/>
        </c:manualLayout>
      </c:layout>
      <c:overlay val="0"/>
      <c:spPr>
        <a:noFill/>
      </c:spPr>
      <c:txPr>
        <a:bodyPr/>
        <a:lstStyle/>
        <a:p>
          <a:pPr>
            <a:defRPr b="1">
              <a:latin typeface="Avenir Next LT Pro" panose="020B05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0.43032</cdr:x>
      <cdr:y>0.09544</cdr:y>
    </cdr:from>
    <cdr:to>
      <cdr:x>0.88774</cdr:x>
      <cdr:y>0.41405</cdr:y>
    </cdr:to>
    <cdr:sp macro="" textlink="">
      <cdr:nvSpPr>
        <cdr:cNvPr id="2" name="CasellaDiTesto 5">
          <a:extLst xmlns:a="http://schemas.openxmlformats.org/drawingml/2006/main">
            <a:ext uri="{FF2B5EF4-FFF2-40B4-BE49-F238E27FC236}">
              <a16:creationId xmlns:a16="http://schemas.microsoft.com/office/drawing/2014/main" id="{EAAA88BE-8CA6-7CC0-544D-1FE2AED72756}"/>
            </a:ext>
          </a:extLst>
        </cdr:cNvPr>
        <cdr:cNvSpPr txBox="1"/>
      </cdr:nvSpPr>
      <cdr:spPr>
        <a:xfrm xmlns:a="http://schemas.openxmlformats.org/drawingml/2006/main">
          <a:off x="2774737" y="396420"/>
          <a:ext cx="2949479" cy="132343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>
            <a:spcAft>
              <a:spcPts val="800"/>
            </a:spcAft>
          </a:pPr>
          <a:r>
            <a:rPr lang="it-IT" sz="20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rPr>
            <a:t>Coefficiente (%) di rivalutazione del fondo soggettivo negli ultimi 20 anni </a:t>
          </a:r>
          <a:endParaRPr lang="it-IT" sz="2000" b="1" dirty="0">
            <a:solidFill>
              <a:srgbClr val="FFB9B9"/>
            </a:solidFill>
            <a:effectLst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0.31244</cdr:x>
      <cdr:y>0.01188</cdr:y>
    </cdr:from>
    <cdr:to>
      <cdr:x>0.74827</cdr:x>
      <cdr:y>0.17751</cdr:y>
    </cdr:to>
    <cdr:sp macro="" textlink="">
      <cdr:nvSpPr>
        <cdr:cNvPr id="2" name="Rettangolo 1">
          <a:extLst xmlns:a="http://schemas.openxmlformats.org/drawingml/2006/main">
            <a:ext uri="{FF2B5EF4-FFF2-40B4-BE49-F238E27FC236}">
              <a16:creationId xmlns:a16="http://schemas.microsoft.com/office/drawing/2014/main" id="{88018F71-34B5-C688-2EAA-31C8FE644C67}"/>
            </a:ext>
          </a:extLst>
        </cdr:cNvPr>
        <cdr:cNvSpPr/>
      </cdr:nvSpPr>
      <cdr:spPr>
        <a:xfrm xmlns:a="http://schemas.openxmlformats.org/drawingml/2006/main">
          <a:off x="3561255" y="55179"/>
          <a:ext cx="4967642" cy="7694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>
          <a:defPPr>
            <a:defRPr lang="it-IT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4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rPr>
            <a:t> </a:t>
          </a:r>
          <a:r>
            <a:rPr lang="it-IT" sz="4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2">
                  <a:lumMod val="10000"/>
                  <a:lumOff val="9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rPr>
            <a:t>2022</a:t>
          </a:r>
          <a:r>
            <a:rPr lang="it-IT" sz="4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rPr>
            <a:t>  &gt;&gt; </a:t>
          </a:r>
          <a:r>
            <a:rPr lang="it-IT" sz="4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2">
                  <a:lumMod val="10000"/>
                  <a:lumOff val="9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rPr>
            <a:t>2072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30136-4A6D-4D47-BAA6-EDE1DA7B4B0C}" type="datetimeFigureOut">
              <a:rPr lang="it-IT" smtClean="0"/>
              <a:t>05/dic/2024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D0D9F-2466-4A42-B8EC-FD2079F4B9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8319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CD0D9F-2466-4A42-B8EC-FD2079F4B904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9911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8DB524-7246-A14F-0BA7-873B083E7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8847FF6-8BC4-1F8B-B7EA-F544B3C9FB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76B4CC3-8350-09B0-7793-E6DA6B019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7E585-D30A-44C8-970F-CAB257CA2D20}" type="datetimeFigureOut">
              <a:rPr lang="it-IT" smtClean="0"/>
              <a:t>05/dic/2024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667ADF3-D657-7A77-FBAF-96F69163F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04CC3F8-3EA1-E333-C567-E6D8FFE68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E6FD-27B7-4DE6-B567-A9CE912504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1550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1A0177-C9FC-A0EB-7881-F2CFF5806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B28848F-79DC-AB2E-9E28-54AED21660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58C4859-68A1-F759-AC31-B51D57578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7E585-D30A-44C8-970F-CAB257CA2D20}" type="datetimeFigureOut">
              <a:rPr lang="it-IT" smtClean="0"/>
              <a:t>05/dic/2024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1ED757D-9281-C483-12C1-02CA7F060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1AEC4EA-ABAB-7D47-C6EB-A12C88694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E6FD-27B7-4DE6-B567-A9CE912504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2483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BA531AD-CD88-405F-15EB-45015558A1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F550C2A-FD0B-F3F2-053E-5D92313DCA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169C1EC-AE42-EF5A-0D65-B7C4CC38C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7E585-D30A-44C8-970F-CAB257CA2D20}" type="datetimeFigureOut">
              <a:rPr lang="it-IT" smtClean="0"/>
              <a:t>05/dic/2024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6493EFE-DEFE-55D6-13E4-5126A49CB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B6C4E8C-1338-2F3A-96CE-7426D6F2B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E6FD-27B7-4DE6-B567-A9CE912504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4362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29963B-F337-4442-4A1C-9501CFF5E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4DF31B0-D381-0225-2070-E1EF497EC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20E1C01-C7E8-84EC-36C5-CA366DD58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7E585-D30A-44C8-970F-CAB257CA2D20}" type="datetimeFigureOut">
              <a:rPr lang="it-IT" smtClean="0"/>
              <a:t>05/dic/2024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51C28E5-10BE-E162-A6BC-64C3809DC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1389081-B611-B0EA-5808-46205A3BC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E6FD-27B7-4DE6-B567-A9CE912504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032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822451-40FB-AA05-1F8E-B879D7BBD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F006F56-3373-64CF-EC40-C2381349A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6EB9310-9510-478A-0A5E-3526A8136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7E585-D30A-44C8-970F-CAB257CA2D20}" type="datetimeFigureOut">
              <a:rPr lang="it-IT" smtClean="0"/>
              <a:t>05/dic/2024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EE01B71-5AFC-2D36-181A-C0D4B10E8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D17A52B-A3DC-4F18-2D0D-1501274A0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E6FD-27B7-4DE6-B567-A9CE912504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5359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ECA0CF-458D-9035-CA08-9F7B5A2B2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2F3F138-9A52-A8AE-5C99-AFCBD340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303AD75-86C0-FF08-D50E-C388C82E3D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3850407-E41C-7971-C13B-E39FD61AA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7E585-D30A-44C8-970F-CAB257CA2D20}" type="datetimeFigureOut">
              <a:rPr lang="it-IT" smtClean="0"/>
              <a:t>05/dic/2024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42D7ACC-BF22-3D0C-FDD6-81077EBED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829BC86-4B03-083C-85FF-727240CC9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E6FD-27B7-4DE6-B567-A9CE912504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719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F5264E-F66F-71AE-1FEB-BD7963B71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C54736B-B830-0C0A-978B-BD18E5A2C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CFD30F5-2C3B-3B9F-DC54-7BF338770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44B1E67-2AD0-F567-4B9A-FB560DCAC7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8526B4D-F95D-1403-0F48-8EE1F35887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B42937C-B41D-197D-89D5-6976755FA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7E585-D30A-44C8-970F-CAB257CA2D20}" type="datetimeFigureOut">
              <a:rPr lang="it-IT" smtClean="0"/>
              <a:t>05/dic/2024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9106034-E890-6893-B466-46A3D0952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4485E6B-4A7A-C9FB-A384-06E328ED9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E6FD-27B7-4DE6-B567-A9CE912504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5849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D794DB-6198-A008-78E7-EFD866F3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5B9D2F1-75C7-5C83-D885-6776358B0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7E585-D30A-44C8-970F-CAB257CA2D20}" type="datetimeFigureOut">
              <a:rPr lang="it-IT" smtClean="0"/>
              <a:t>05/dic/2024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F3F3C91-E188-BE3B-12F2-C108163E7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75A4442-9629-DA34-6031-9C4569B99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E6FD-27B7-4DE6-B567-A9CE912504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8461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58B8CE8-A3D1-C703-864B-8FE4748F0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7E585-D30A-44C8-970F-CAB257CA2D20}" type="datetimeFigureOut">
              <a:rPr lang="it-IT" smtClean="0"/>
              <a:t>05/dic/2024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1997852-30E4-6732-57B0-A8A9831EF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025B8E5-5523-3A0E-9314-CAD4A3B3D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E6FD-27B7-4DE6-B567-A9CE912504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4753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FCF895-269A-0B58-08A5-29F6A384B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A6AC68D-4951-5258-AB65-E58A8FA39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DEF91FF-6E1A-11F6-9B92-74644652B1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A7A50F6-A9DE-57A8-17D7-D546C1425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7E585-D30A-44C8-970F-CAB257CA2D20}" type="datetimeFigureOut">
              <a:rPr lang="it-IT" smtClean="0"/>
              <a:t>05/dic/2024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2BFC2A5-59EA-455D-06B0-C96F01B8B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63AEBFB-0508-B24C-9F1F-1602CDFC9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E6FD-27B7-4DE6-B567-A9CE912504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0433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E238C3-9436-20F0-98F6-3DB087DF3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EF3E82A-83C4-1F86-88AE-BF7707D948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68D96CB-6841-54D0-4446-AF8DDE838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53B206A-CBF8-CDE3-2D1C-828D2922D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7E585-D30A-44C8-970F-CAB257CA2D20}" type="datetimeFigureOut">
              <a:rPr lang="it-IT" smtClean="0"/>
              <a:t>05/dic/2024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9F5CE9E-EF21-FDB0-7DC5-E7663144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FF898C5-2D17-A79B-BFA7-640FEB792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E6FD-27B7-4DE6-B567-A9CE912504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1167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E2F2EB2-A2AB-28C3-00C4-C12A9FC44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517966C-7494-B050-6AF0-25D0A09924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782F1FB-BDC3-C584-3C52-F4B72D83BD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B7E585-D30A-44C8-970F-CAB257CA2D20}" type="datetimeFigureOut">
              <a:rPr lang="it-IT" smtClean="0"/>
              <a:t>05/dic/2024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944780-31EA-439D-8FFB-2C10ECC1E5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F46A670-8CA9-979F-94FD-8B325A44B8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05E6FD-27B7-4DE6-B567-A9CE912504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445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aria aperta, natura, paesaggio, nuvola&#10;&#10;Descrizione generata automaticamente">
            <a:extLst>
              <a:ext uri="{FF2B5EF4-FFF2-40B4-BE49-F238E27FC236}">
                <a16:creationId xmlns:a16="http://schemas.microsoft.com/office/drawing/2014/main" id="{53DFDE58-1E20-8279-ACA4-66BB0644977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2043"/>
            <a:ext cx="12192000" cy="5475957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A78F3F26-BD29-0608-DD95-5C337E36C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35392"/>
            <a:ext cx="12191999" cy="1617067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it-IT" sz="27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Assemblea annuale degli iscritti e convegno deontologico</a:t>
            </a:r>
            <a:br>
              <a:rPr lang="it-IT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</a:br>
            <a:r>
              <a:rPr lang="it-IT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I</a:t>
            </a:r>
            <a:r>
              <a:rPr lang="it-IT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GEOLOGI E IL TERRITORIO</a:t>
            </a:r>
            <a:br>
              <a:rPr lang="it-IT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</a:br>
            <a:r>
              <a:rPr lang="it-IT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Ancona, venerdì 6 dicembre 2024</a:t>
            </a:r>
            <a:endParaRPr lang="it-IT" sz="2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1924753-7ED6-19EE-FB45-46E0C35EE0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903" y="3457649"/>
            <a:ext cx="11414235" cy="2596309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it-IT" sz="35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Walter Borghi</a:t>
            </a:r>
          </a:p>
          <a:p>
            <a:pPr>
              <a:lnSpc>
                <a:spcPct val="100000"/>
              </a:lnSpc>
            </a:pPr>
            <a:r>
              <a:rPr lang="it-IT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Consigliere </a:t>
            </a:r>
            <a:r>
              <a:rPr lang="it-IT" sz="1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CdA</a:t>
            </a:r>
            <a:r>
              <a:rPr lang="it-IT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it-IT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Cassa di previdenza EPAP</a:t>
            </a:r>
          </a:p>
          <a:p>
            <a:pPr>
              <a:lnSpc>
                <a:spcPct val="100000"/>
              </a:lnSpc>
            </a:pPr>
            <a:endParaRPr lang="it-IT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it-IT" sz="39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La Cassa dei professionisti - Tra PRESENTE e FUTURO</a:t>
            </a:r>
          </a:p>
        </p:txBody>
      </p:sp>
      <p:pic>
        <p:nvPicPr>
          <p:cNvPr id="9" name="Immagine 8" descr="Immagine che contiene Carattere, Elementi grafici, schermata, grafica&#10;&#10;Descrizione generata automaticamente">
            <a:extLst>
              <a:ext uri="{FF2B5EF4-FFF2-40B4-BE49-F238E27FC236}">
                <a16:creationId xmlns:a16="http://schemas.microsoft.com/office/drawing/2014/main" id="{4E187B19-E037-965C-7AED-445FEA4376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947" y="448589"/>
            <a:ext cx="2982104" cy="871463"/>
          </a:xfrm>
          <a:prstGeom prst="rect">
            <a:avLst/>
          </a:prstGeom>
        </p:spPr>
      </p:pic>
      <p:sp>
        <p:nvSpPr>
          <p:cNvPr id="20" name="Rettangolo 19">
            <a:extLst>
              <a:ext uri="{FF2B5EF4-FFF2-40B4-BE49-F238E27FC236}">
                <a16:creationId xmlns:a16="http://schemas.microsoft.com/office/drawing/2014/main" id="{3CB797B8-8A0C-E7AB-7377-F4425FF4E1E2}"/>
              </a:ext>
            </a:extLst>
          </p:cNvPr>
          <p:cNvSpPr/>
          <p:nvPr/>
        </p:nvSpPr>
        <p:spPr>
          <a:xfrm>
            <a:off x="0" y="-15910"/>
            <a:ext cx="12192001" cy="4029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Assemblea annuale degli iscritti e convegno deontologico</a:t>
            </a:r>
          </a:p>
        </p:txBody>
      </p:sp>
    </p:spTree>
    <p:extLst>
      <p:ext uri="{BB962C8B-B14F-4D97-AF65-F5344CB8AC3E}">
        <p14:creationId xmlns:p14="http://schemas.microsoft.com/office/powerpoint/2010/main" val="1178211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5C93AA-9B5A-030B-8076-3A9D60562D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>
            <a:extLst>
              <a:ext uri="{FF2B5EF4-FFF2-40B4-BE49-F238E27FC236}">
                <a16:creationId xmlns:a16="http://schemas.microsoft.com/office/drawing/2014/main" id="{57ED5D34-11A0-ED18-A426-30AF176179E3}"/>
              </a:ext>
            </a:extLst>
          </p:cNvPr>
          <p:cNvSpPr/>
          <p:nvPr/>
        </p:nvSpPr>
        <p:spPr>
          <a:xfrm>
            <a:off x="0" y="-15910"/>
            <a:ext cx="12192001" cy="4029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Assemblea annuale degli iscritti e convegno deontologico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8421EAB7-D40F-3385-AC64-5AD6C59E2C12}"/>
              </a:ext>
            </a:extLst>
          </p:cNvPr>
          <p:cNvSpPr/>
          <p:nvPr/>
        </p:nvSpPr>
        <p:spPr>
          <a:xfrm>
            <a:off x="0" y="6409412"/>
            <a:ext cx="12192001" cy="4485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Ancona, venerdì 6 dicembre 2024</a:t>
            </a:r>
            <a:endParaRPr lang="it-IT" sz="1400" i="0" u="none" strike="noStrike" baseline="0" dirty="0">
              <a:solidFill>
                <a:schemeClr val="bg1"/>
              </a:solidFill>
              <a:latin typeface="Myriad-Bold"/>
            </a:endParaRPr>
          </a:p>
        </p:txBody>
      </p:sp>
      <p:pic>
        <p:nvPicPr>
          <p:cNvPr id="9" name="Immagine 8" descr="Immagine che contiene Carattere, Elementi grafici, schermata, grafica&#10;&#10;Descrizione generata automaticamente">
            <a:extLst>
              <a:ext uri="{FF2B5EF4-FFF2-40B4-BE49-F238E27FC236}">
                <a16:creationId xmlns:a16="http://schemas.microsoft.com/office/drawing/2014/main" id="{A070E7E8-5FBD-3889-BECB-D7E2E35EA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134" y="8603"/>
            <a:ext cx="1245352" cy="363930"/>
          </a:xfrm>
          <a:prstGeom prst="rect">
            <a:avLst/>
          </a:prstGeom>
        </p:spPr>
      </p:pic>
      <p:pic>
        <p:nvPicPr>
          <p:cNvPr id="11" name="Immagine 10" descr="Immagine che contiene aria aperta, natura, paesaggio, nuvola&#10;&#10;Descrizione generata automaticamente">
            <a:extLst>
              <a:ext uri="{FF2B5EF4-FFF2-40B4-BE49-F238E27FC236}">
                <a16:creationId xmlns:a16="http://schemas.microsoft.com/office/drawing/2014/main" id="{913A3A86-11B2-8F14-2FE1-9EA0C682ADA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2998"/>
            <a:ext cx="12192000" cy="5475957"/>
          </a:xfrm>
          <a:prstGeom prst="rect">
            <a:avLst/>
          </a:prstGeom>
        </p:spPr>
      </p:pic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5F6B0A85-A6F4-30EC-DD5E-9EE4936677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662091"/>
              </p:ext>
            </p:extLst>
          </p:nvPr>
        </p:nvGraphicFramePr>
        <p:xfrm>
          <a:off x="578069" y="2222360"/>
          <a:ext cx="10993824" cy="828040"/>
        </p:xfrm>
        <a:graphic>
          <a:graphicData uri="http://schemas.openxmlformats.org/drawingml/2006/table">
            <a:tbl>
              <a:tblPr firstRow="1" bandRow="1"/>
              <a:tblGrid>
                <a:gridCol w="2310457">
                  <a:extLst>
                    <a:ext uri="{9D8B030D-6E8A-4147-A177-3AD203B41FA5}">
                      <a16:colId xmlns:a16="http://schemas.microsoft.com/office/drawing/2014/main" val="2333601147"/>
                    </a:ext>
                  </a:extLst>
                </a:gridCol>
                <a:gridCol w="2332354">
                  <a:extLst>
                    <a:ext uri="{9D8B030D-6E8A-4147-A177-3AD203B41FA5}">
                      <a16:colId xmlns:a16="http://schemas.microsoft.com/office/drawing/2014/main" val="3164623603"/>
                    </a:ext>
                  </a:extLst>
                </a:gridCol>
                <a:gridCol w="2419955">
                  <a:extLst>
                    <a:ext uri="{9D8B030D-6E8A-4147-A177-3AD203B41FA5}">
                      <a16:colId xmlns:a16="http://schemas.microsoft.com/office/drawing/2014/main" val="1637082419"/>
                    </a:ext>
                  </a:extLst>
                </a:gridCol>
                <a:gridCol w="2288555">
                  <a:extLst>
                    <a:ext uri="{9D8B030D-6E8A-4147-A177-3AD203B41FA5}">
                      <a16:colId xmlns:a16="http://schemas.microsoft.com/office/drawing/2014/main" val="2647372191"/>
                    </a:ext>
                  </a:extLst>
                </a:gridCol>
                <a:gridCol w="1642503">
                  <a:extLst>
                    <a:ext uri="{9D8B030D-6E8A-4147-A177-3AD203B41FA5}">
                      <a16:colId xmlns:a16="http://schemas.microsoft.com/office/drawing/2014/main" val="532918810"/>
                    </a:ext>
                  </a:extLst>
                </a:gridCol>
              </a:tblGrid>
              <a:tr h="37084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9pPr>
                    </a:lstStyle>
                    <a:p>
                      <a:pPr algn="ctr"/>
                      <a:r>
                        <a:rPr lang="it-IT" b="1" dirty="0">
                          <a:solidFill>
                            <a:schemeClr val="bg1"/>
                          </a:solidFill>
                          <a:latin typeface="+mn-lt"/>
                        </a:rPr>
                        <a:t>Iscritti attivi </a:t>
                      </a:r>
                    </a:p>
                    <a:p>
                      <a:pPr algn="ctr"/>
                      <a:r>
                        <a:rPr lang="it-IT" b="1" dirty="0">
                          <a:solidFill>
                            <a:schemeClr val="bg1"/>
                          </a:solidFill>
                          <a:latin typeface="+mn-lt"/>
                        </a:rPr>
                        <a:t>Geologi</a:t>
                      </a:r>
                      <a:endParaRPr lang="it-IT" sz="1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b="1" dirty="0">
                          <a:solidFill>
                            <a:schemeClr val="bg1"/>
                          </a:solidFill>
                          <a:latin typeface="+mn-lt"/>
                        </a:rPr>
                        <a:t>2019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9pPr>
                    </a:lstStyle>
                    <a:p>
                      <a:pPr algn="ctr"/>
                      <a:r>
                        <a:rPr lang="it-IT" b="1" dirty="0">
                          <a:solidFill>
                            <a:schemeClr val="bg1"/>
                          </a:solidFill>
                          <a:latin typeface="+mn-lt"/>
                        </a:rPr>
                        <a:t>2021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b="1" dirty="0">
                          <a:solidFill>
                            <a:schemeClr val="bg1"/>
                          </a:solidFill>
                          <a:latin typeface="+mn-lt"/>
                        </a:rPr>
                        <a:t>2022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9pPr>
                    </a:lstStyle>
                    <a:p>
                      <a:pPr algn="ctr"/>
                      <a:r>
                        <a:rPr lang="it-IT" b="1" dirty="0">
                          <a:solidFill>
                            <a:schemeClr val="bg1"/>
                          </a:solidFill>
                          <a:latin typeface="+mn-lt"/>
                        </a:rPr>
                        <a:t>2023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899200"/>
                  </a:ext>
                </a:extLst>
              </a:tr>
              <a:tr h="370840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9pPr>
                    </a:lstStyle>
                    <a:p>
                      <a:endParaRPr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846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7.163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9pPr>
                    </a:lstStyle>
                    <a:p>
                      <a:pPr algn="ctr"/>
                      <a:r>
                        <a:rPr lang="it-IT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7.133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7.057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9pPr>
                    </a:lstStyle>
                    <a:p>
                      <a:pPr algn="ctr"/>
                      <a:r>
                        <a:rPr lang="it-IT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6.900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D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104872"/>
                  </a:ext>
                </a:extLst>
              </a:tr>
            </a:tbl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7A05B07E-2C57-18AA-2E46-DB74506F385B}"/>
              </a:ext>
            </a:extLst>
          </p:cNvPr>
          <p:cNvSpPr txBox="1"/>
          <p:nvPr/>
        </p:nvSpPr>
        <p:spPr>
          <a:xfrm>
            <a:off x="467955" y="3035097"/>
            <a:ext cx="24118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it-IT" sz="1200" dirty="0">
                <a:solidFill>
                  <a:prstClr val="black"/>
                </a:solidFill>
                <a:ea typeface="Segoe UI Black" panose="020B0A02040204020203" pitchFamily="34" charset="0"/>
                <a:cs typeface="Times New Roman" panose="02020603050405020304" pitchFamily="18" charset="0"/>
              </a:rPr>
              <a:t>Da Bilancio consuntivo 23 </a:t>
            </a:r>
            <a:endParaRPr lang="it-IT" sz="1200" dirty="0">
              <a:solidFill>
                <a:prstClr val="black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1164D6A3-3599-8835-ADC8-7A25A4ED8E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048846"/>
              </p:ext>
            </p:extLst>
          </p:nvPr>
        </p:nvGraphicFramePr>
        <p:xfrm>
          <a:off x="578069" y="3975528"/>
          <a:ext cx="10993824" cy="1097280"/>
        </p:xfrm>
        <a:graphic>
          <a:graphicData uri="http://schemas.openxmlformats.org/drawingml/2006/table">
            <a:tbl>
              <a:tblPr firstRow="1" bandRow="1"/>
              <a:tblGrid>
                <a:gridCol w="2310457">
                  <a:extLst>
                    <a:ext uri="{9D8B030D-6E8A-4147-A177-3AD203B41FA5}">
                      <a16:colId xmlns:a16="http://schemas.microsoft.com/office/drawing/2014/main" val="2333601147"/>
                    </a:ext>
                  </a:extLst>
                </a:gridCol>
                <a:gridCol w="2332354">
                  <a:extLst>
                    <a:ext uri="{9D8B030D-6E8A-4147-A177-3AD203B41FA5}">
                      <a16:colId xmlns:a16="http://schemas.microsoft.com/office/drawing/2014/main" val="3164623603"/>
                    </a:ext>
                  </a:extLst>
                </a:gridCol>
                <a:gridCol w="2419955">
                  <a:extLst>
                    <a:ext uri="{9D8B030D-6E8A-4147-A177-3AD203B41FA5}">
                      <a16:colId xmlns:a16="http://schemas.microsoft.com/office/drawing/2014/main" val="1637082419"/>
                    </a:ext>
                  </a:extLst>
                </a:gridCol>
                <a:gridCol w="2288555">
                  <a:extLst>
                    <a:ext uri="{9D8B030D-6E8A-4147-A177-3AD203B41FA5}">
                      <a16:colId xmlns:a16="http://schemas.microsoft.com/office/drawing/2014/main" val="2647372191"/>
                    </a:ext>
                  </a:extLst>
                </a:gridCol>
                <a:gridCol w="1642503">
                  <a:extLst>
                    <a:ext uri="{9D8B030D-6E8A-4147-A177-3AD203B41FA5}">
                      <a16:colId xmlns:a16="http://schemas.microsoft.com/office/drawing/2014/main" val="532918810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9pPr>
                    </a:lstStyle>
                    <a:p>
                      <a:pPr algn="ctr"/>
                      <a:r>
                        <a:rPr lang="it-IT" b="1" dirty="0">
                          <a:solidFill>
                            <a:schemeClr val="bg1"/>
                          </a:solidFill>
                          <a:latin typeface="+mn-lt"/>
                        </a:rPr>
                        <a:t>Rapporto differiti attivi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Geologi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9pPr>
                    </a:lstStyle>
                    <a:p>
                      <a:pPr algn="ctr"/>
                      <a:r>
                        <a:rPr lang="it-IT" b="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Agronomi e Forestali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b="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Chimici e Fisici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9pPr>
                    </a:lstStyle>
                    <a:p>
                      <a:pPr algn="ctr"/>
                      <a:r>
                        <a:rPr lang="it-IT" b="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Attuari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8992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9pPr>
                    </a:lstStyle>
                    <a:p>
                      <a:pPr algn="ctr"/>
                      <a:r>
                        <a:rPr lang="it-IT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64%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2400" b="1" dirty="0">
                          <a:solidFill>
                            <a:schemeClr val="tx1"/>
                          </a:solidFill>
                          <a:latin typeface="+mn-lt"/>
                        </a:rPr>
                        <a:t>66,6%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9pPr>
                    </a:lstStyle>
                    <a:p>
                      <a:pPr algn="ctr"/>
                      <a:r>
                        <a:rPr lang="it-IT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58,0%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79,0%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9pPr>
                    </a:lstStyle>
                    <a:p>
                      <a:pPr algn="ctr"/>
                      <a:r>
                        <a:rPr lang="it-IT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132,0%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D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104872"/>
                  </a:ext>
                </a:extLst>
              </a:tr>
            </a:tbl>
          </a:graphicData>
        </a:graphic>
      </p:graphicFrame>
      <p:sp>
        <p:nvSpPr>
          <p:cNvPr id="5" name="CasellaDiTesto 5">
            <a:extLst>
              <a:ext uri="{FF2B5EF4-FFF2-40B4-BE49-F238E27FC236}">
                <a16:creationId xmlns:a16="http://schemas.microsoft.com/office/drawing/2014/main" id="{63D82BA9-F01E-B1E0-2B0A-E4AFB9C5AF3D}"/>
              </a:ext>
            </a:extLst>
          </p:cNvPr>
          <p:cNvSpPr txBox="1"/>
          <p:nvPr/>
        </p:nvSpPr>
        <p:spPr>
          <a:xfrm>
            <a:off x="467956" y="5066195"/>
            <a:ext cx="24118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r>
              <a:rPr lang="it-IT" sz="1200" dirty="0">
                <a:solidFill>
                  <a:prstClr val="black"/>
                </a:solidFill>
                <a:ea typeface="Segoe UI Black" panose="020B0A02040204020203" pitchFamily="34" charset="0"/>
                <a:cs typeface="Times New Roman" panose="02020603050405020304" pitchFamily="18" charset="0"/>
              </a:rPr>
              <a:t>Dati desunti dal BTA 2022</a:t>
            </a:r>
            <a:endParaRPr lang="it-IT" sz="1200" dirty="0">
              <a:solidFill>
                <a:prstClr val="black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98BC80C3-FBED-9C62-3DD3-987A114EE213}"/>
              </a:ext>
            </a:extLst>
          </p:cNvPr>
          <p:cNvSpPr/>
          <p:nvPr/>
        </p:nvSpPr>
        <p:spPr>
          <a:xfrm>
            <a:off x="14514" y="286079"/>
            <a:ext cx="1219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</a:rPr>
              <a:t>EPAP – UNO SGUARDO AI GEOLOGI</a:t>
            </a:r>
          </a:p>
        </p:txBody>
      </p:sp>
    </p:spTree>
    <p:extLst>
      <p:ext uri="{BB962C8B-B14F-4D97-AF65-F5344CB8AC3E}">
        <p14:creationId xmlns:p14="http://schemas.microsoft.com/office/powerpoint/2010/main" val="2152850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5E9A33-124F-4987-2C8D-0187FBDCA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>
            <a:extLst>
              <a:ext uri="{FF2B5EF4-FFF2-40B4-BE49-F238E27FC236}">
                <a16:creationId xmlns:a16="http://schemas.microsoft.com/office/drawing/2014/main" id="{4EF4C244-3704-2618-8DE8-DA89492B0868}"/>
              </a:ext>
            </a:extLst>
          </p:cNvPr>
          <p:cNvSpPr/>
          <p:nvPr/>
        </p:nvSpPr>
        <p:spPr>
          <a:xfrm>
            <a:off x="0" y="-15910"/>
            <a:ext cx="12192001" cy="4029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Assemblea annuale degli iscritti e convegno deontologico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590309CB-2FA6-8A9C-BE4C-2841D9FF6DF6}"/>
              </a:ext>
            </a:extLst>
          </p:cNvPr>
          <p:cNvSpPr/>
          <p:nvPr/>
        </p:nvSpPr>
        <p:spPr>
          <a:xfrm>
            <a:off x="0" y="6409412"/>
            <a:ext cx="12192001" cy="4485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Ancona, venerdì 6 dicembre 2024</a:t>
            </a:r>
            <a:endParaRPr lang="it-IT" sz="1400" i="0" u="none" strike="noStrike" baseline="0" dirty="0">
              <a:solidFill>
                <a:schemeClr val="bg1"/>
              </a:solidFill>
              <a:latin typeface="Myriad-Bold"/>
            </a:endParaRPr>
          </a:p>
        </p:txBody>
      </p:sp>
      <p:pic>
        <p:nvPicPr>
          <p:cNvPr id="9" name="Immagine 8" descr="Immagine che contiene Carattere, Elementi grafici, schermata, grafica&#10;&#10;Descrizione generata automaticamente">
            <a:extLst>
              <a:ext uri="{FF2B5EF4-FFF2-40B4-BE49-F238E27FC236}">
                <a16:creationId xmlns:a16="http://schemas.microsoft.com/office/drawing/2014/main" id="{22DBBA22-6FA4-B183-7CCB-457A3A3F5B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134" y="8603"/>
            <a:ext cx="1245352" cy="363930"/>
          </a:xfrm>
          <a:prstGeom prst="rect">
            <a:avLst/>
          </a:prstGeom>
        </p:spPr>
      </p:pic>
      <p:pic>
        <p:nvPicPr>
          <p:cNvPr id="11" name="Immagine 10" descr="Immagine che contiene aria aperta, natura, paesaggio, nuvola&#10;&#10;Descrizione generata automaticamente">
            <a:extLst>
              <a:ext uri="{FF2B5EF4-FFF2-40B4-BE49-F238E27FC236}">
                <a16:creationId xmlns:a16="http://schemas.microsoft.com/office/drawing/2014/main" id="{C0DD9BA3-EBD7-9E8A-4A43-CB0D877F946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2998"/>
            <a:ext cx="12192000" cy="5475957"/>
          </a:xfrm>
          <a:prstGeom prst="rect">
            <a:avLst/>
          </a:prstGeom>
        </p:spPr>
      </p:pic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4BE9B288-B419-6710-092A-C2D4F3201B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757915"/>
              </p:ext>
            </p:extLst>
          </p:nvPr>
        </p:nvGraphicFramePr>
        <p:xfrm>
          <a:off x="515009" y="2892972"/>
          <a:ext cx="10993824" cy="1097280"/>
        </p:xfrm>
        <a:graphic>
          <a:graphicData uri="http://schemas.openxmlformats.org/drawingml/2006/table">
            <a:tbl>
              <a:tblPr firstRow="1" bandRow="1"/>
              <a:tblGrid>
                <a:gridCol w="2310457">
                  <a:extLst>
                    <a:ext uri="{9D8B030D-6E8A-4147-A177-3AD203B41FA5}">
                      <a16:colId xmlns:a16="http://schemas.microsoft.com/office/drawing/2014/main" val="2333601147"/>
                    </a:ext>
                  </a:extLst>
                </a:gridCol>
                <a:gridCol w="2332354">
                  <a:extLst>
                    <a:ext uri="{9D8B030D-6E8A-4147-A177-3AD203B41FA5}">
                      <a16:colId xmlns:a16="http://schemas.microsoft.com/office/drawing/2014/main" val="3164623603"/>
                    </a:ext>
                  </a:extLst>
                </a:gridCol>
                <a:gridCol w="2419955">
                  <a:extLst>
                    <a:ext uri="{9D8B030D-6E8A-4147-A177-3AD203B41FA5}">
                      <a16:colId xmlns:a16="http://schemas.microsoft.com/office/drawing/2014/main" val="1637082419"/>
                    </a:ext>
                  </a:extLst>
                </a:gridCol>
                <a:gridCol w="2288555">
                  <a:extLst>
                    <a:ext uri="{9D8B030D-6E8A-4147-A177-3AD203B41FA5}">
                      <a16:colId xmlns:a16="http://schemas.microsoft.com/office/drawing/2014/main" val="2647372191"/>
                    </a:ext>
                  </a:extLst>
                </a:gridCol>
                <a:gridCol w="1642503">
                  <a:extLst>
                    <a:ext uri="{9D8B030D-6E8A-4147-A177-3AD203B41FA5}">
                      <a16:colId xmlns:a16="http://schemas.microsoft.com/office/drawing/2014/main" val="532918810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9pPr>
                    </a:lstStyle>
                    <a:p>
                      <a:pPr algn="ctr"/>
                      <a:r>
                        <a:rPr lang="it-IT" b="1" dirty="0">
                          <a:solidFill>
                            <a:schemeClr val="bg1"/>
                          </a:solidFill>
                          <a:latin typeface="+mn-lt"/>
                        </a:rPr>
                        <a:t>Anzianità contributiva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bg1"/>
                          </a:solidFill>
                          <a:latin typeface="+mn-lt"/>
                        </a:rPr>
                        <a:t>Geologi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9pPr>
                    </a:lstStyle>
                    <a:p>
                      <a:pPr algn="ctr"/>
                      <a:r>
                        <a:rPr lang="it-IT" b="0" dirty="0">
                          <a:solidFill>
                            <a:schemeClr val="bg1"/>
                          </a:solidFill>
                          <a:latin typeface="+mn-lt"/>
                        </a:rPr>
                        <a:t>Agronomi e Forestali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bg1"/>
                          </a:solidFill>
                          <a:latin typeface="+mn-lt"/>
                        </a:rPr>
                        <a:t>Chimici e Fisici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9pPr>
                    </a:lstStyle>
                    <a:p>
                      <a:pPr algn="ctr"/>
                      <a:r>
                        <a:rPr lang="it-IT" b="0" dirty="0">
                          <a:solidFill>
                            <a:schemeClr val="bg1"/>
                          </a:solidFill>
                          <a:latin typeface="+mn-lt"/>
                        </a:rPr>
                        <a:t>Attuari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8992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9pPr>
                    </a:lstStyle>
                    <a:p>
                      <a:pPr algn="ctr"/>
                      <a:r>
                        <a:rPr lang="it-IT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16,4 anni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846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>
                          <a:solidFill>
                            <a:schemeClr val="tx1"/>
                          </a:solidFill>
                          <a:latin typeface="+mn-lt"/>
                        </a:rPr>
                        <a:t>18,4 anni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846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9pPr>
                    </a:lstStyle>
                    <a:p>
                      <a:pPr algn="ctr"/>
                      <a:r>
                        <a:rPr lang="it-IT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15,5 anni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846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12,7 anni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846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9pPr>
                    </a:lstStyle>
                    <a:p>
                      <a:pPr algn="ctr"/>
                      <a:r>
                        <a:rPr lang="it-IT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15,1 anni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8468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104872"/>
                  </a:ext>
                </a:extLst>
              </a:tr>
            </a:tbl>
          </a:graphicData>
        </a:graphic>
      </p:graphicFrame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80C66CDD-3AC4-91C0-C69B-4F7BC207F7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341595"/>
              </p:ext>
            </p:extLst>
          </p:nvPr>
        </p:nvGraphicFramePr>
        <p:xfrm>
          <a:off x="515009" y="1437643"/>
          <a:ext cx="10993824" cy="828040"/>
        </p:xfrm>
        <a:graphic>
          <a:graphicData uri="http://schemas.openxmlformats.org/drawingml/2006/table">
            <a:tbl>
              <a:tblPr firstRow="1" bandRow="1"/>
              <a:tblGrid>
                <a:gridCol w="2310457">
                  <a:extLst>
                    <a:ext uri="{9D8B030D-6E8A-4147-A177-3AD203B41FA5}">
                      <a16:colId xmlns:a16="http://schemas.microsoft.com/office/drawing/2014/main" val="2333601147"/>
                    </a:ext>
                  </a:extLst>
                </a:gridCol>
                <a:gridCol w="2332354">
                  <a:extLst>
                    <a:ext uri="{9D8B030D-6E8A-4147-A177-3AD203B41FA5}">
                      <a16:colId xmlns:a16="http://schemas.microsoft.com/office/drawing/2014/main" val="3164623603"/>
                    </a:ext>
                  </a:extLst>
                </a:gridCol>
                <a:gridCol w="2419955">
                  <a:extLst>
                    <a:ext uri="{9D8B030D-6E8A-4147-A177-3AD203B41FA5}">
                      <a16:colId xmlns:a16="http://schemas.microsoft.com/office/drawing/2014/main" val="1637082419"/>
                    </a:ext>
                  </a:extLst>
                </a:gridCol>
                <a:gridCol w="2288555">
                  <a:extLst>
                    <a:ext uri="{9D8B030D-6E8A-4147-A177-3AD203B41FA5}">
                      <a16:colId xmlns:a16="http://schemas.microsoft.com/office/drawing/2014/main" val="2647372191"/>
                    </a:ext>
                  </a:extLst>
                </a:gridCol>
                <a:gridCol w="1642503">
                  <a:extLst>
                    <a:ext uri="{9D8B030D-6E8A-4147-A177-3AD203B41FA5}">
                      <a16:colId xmlns:a16="http://schemas.microsoft.com/office/drawing/2014/main" val="532918810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9pPr>
                    </a:lstStyle>
                    <a:p>
                      <a:pPr algn="ctr"/>
                      <a:r>
                        <a:rPr lang="it-IT" b="1" dirty="0">
                          <a:solidFill>
                            <a:schemeClr val="bg1"/>
                          </a:solidFill>
                          <a:latin typeface="+mn-lt"/>
                        </a:rPr>
                        <a:t>Età media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bg1"/>
                          </a:solidFill>
                          <a:latin typeface="+mn-lt"/>
                        </a:rPr>
                        <a:t>Geologi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9pPr>
                    </a:lstStyle>
                    <a:p>
                      <a:pPr algn="ctr"/>
                      <a:r>
                        <a:rPr lang="it-IT" b="0" dirty="0">
                          <a:solidFill>
                            <a:schemeClr val="bg1"/>
                          </a:solidFill>
                          <a:latin typeface="+mn-lt"/>
                        </a:rPr>
                        <a:t>Agronomi e Forestali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bg1"/>
                          </a:solidFill>
                          <a:latin typeface="+mn-lt"/>
                        </a:rPr>
                        <a:t>Chimici e Fisici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9pPr>
                    </a:lstStyle>
                    <a:p>
                      <a:pPr algn="ctr"/>
                      <a:r>
                        <a:rPr lang="it-IT" b="0" dirty="0">
                          <a:solidFill>
                            <a:schemeClr val="bg1"/>
                          </a:solidFill>
                          <a:latin typeface="+mn-lt"/>
                        </a:rPr>
                        <a:t>Attuari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8992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9pPr>
                    </a:lstStyle>
                    <a:p>
                      <a:pPr algn="ctr"/>
                      <a:r>
                        <a:rPr lang="it-IT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50 anni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846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>
                          <a:solidFill>
                            <a:schemeClr val="tx1"/>
                          </a:solidFill>
                          <a:latin typeface="+mn-lt"/>
                        </a:rPr>
                        <a:t>51,8 anni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846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9pPr>
                    </a:lstStyle>
                    <a:p>
                      <a:pPr algn="ctr"/>
                      <a:r>
                        <a:rPr lang="it-IT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48,8 anni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846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52,6 anni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846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9pPr>
                    </a:lstStyle>
                    <a:p>
                      <a:pPr algn="ctr"/>
                      <a:r>
                        <a:rPr lang="it-IT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49 anni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8468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104872"/>
                  </a:ext>
                </a:extLst>
              </a:tr>
            </a:tbl>
          </a:graphicData>
        </a:graphic>
      </p:graphicFrame>
      <p:sp>
        <p:nvSpPr>
          <p:cNvPr id="4" name="CasellaDiTesto 5">
            <a:extLst>
              <a:ext uri="{FF2B5EF4-FFF2-40B4-BE49-F238E27FC236}">
                <a16:creationId xmlns:a16="http://schemas.microsoft.com/office/drawing/2014/main" id="{C93A0749-78FD-5E33-A4E0-8008E00041FA}"/>
              </a:ext>
            </a:extLst>
          </p:cNvPr>
          <p:cNvSpPr txBox="1"/>
          <p:nvPr/>
        </p:nvSpPr>
        <p:spPr>
          <a:xfrm>
            <a:off x="404897" y="2258782"/>
            <a:ext cx="2411876" cy="27683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r>
              <a:rPr lang="it-IT" sz="1200" dirty="0">
                <a:latin typeface="Avenir Next LT Pro"/>
                <a:ea typeface="Segoe UI Black" panose="020B0A02040204020203" pitchFamily="34" charset="0"/>
                <a:cs typeface="Times New Roman" panose="02020603050405020304" pitchFamily="18" charset="0"/>
              </a:rPr>
              <a:t>Dati desunti dal BTA 2022</a:t>
            </a:r>
            <a:endParaRPr lang="it-IT" sz="1200" dirty="0">
              <a:latin typeface="Avenir Next LT Pro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sellaDiTesto 5">
            <a:extLst>
              <a:ext uri="{FF2B5EF4-FFF2-40B4-BE49-F238E27FC236}">
                <a16:creationId xmlns:a16="http://schemas.microsoft.com/office/drawing/2014/main" id="{CF9844F3-3556-5D11-508E-A337921F9459}"/>
              </a:ext>
            </a:extLst>
          </p:cNvPr>
          <p:cNvSpPr txBox="1"/>
          <p:nvPr/>
        </p:nvSpPr>
        <p:spPr>
          <a:xfrm>
            <a:off x="404896" y="3983639"/>
            <a:ext cx="2411876" cy="2768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r>
              <a:rPr lang="it-IT" sz="1200" dirty="0">
                <a:latin typeface="Avenir Next LT Pro"/>
                <a:ea typeface="Segoe UI Black" panose="020B0A02040204020203" pitchFamily="34" charset="0"/>
                <a:cs typeface="Times New Roman" panose="02020603050405020304" pitchFamily="18" charset="0"/>
              </a:rPr>
              <a:t>Dati desunti dal BTA 2022</a:t>
            </a:r>
            <a:endParaRPr lang="it-IT" sz="1200" dirty="0">
              <a:latin typeface="Avenir Next LT Pro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DFED5600-9925-BFF5-F246-CC272B4793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352766"/>
              </p:ext>
            </p:extLst>
          </p:nvPr>
        </p:nvGraphicFramePr>
        <p:xfrm>
          <a:off x="515009" y="4712407"/>
          <a:ext cx="10993824" cy="828040"/>
        </p:xfrm>
        <a:graphic>
          <a:graphicData uri="http://schemas.openxmlformats.org/drawingml/2006/table">
            <a:tbl>
              <a:tblPr firstRow="1" bandRow="1"/>
              <a:tblGrid>
                <a:gridCol w="2310457">
                  <a:extLst>
                    <a:ext uri="{9D8B030D-6E8A-4147-A177-3AD203B41FA5}">
                      <a16:colId xmlns:a16="http://schemas.microsoft.com/office/drawing/2014/main" val="2333601147"/>
                    </a:ext>
                  </a:extLst>
                </a:gridCol>
                <a:gridCol w="2332354">
                  <a:extLst>
                    <a:ext uri="{9D8B030D-6E8A-4147-A177-3AD203B41FA5}">
                      <a16:colId xmlns:a16="http://schemas.microsoft.com/office/drawing/2014/main" val="3164623603"/>
                    </a:ext>
                  </a:extLst>
                </a:gridCol>
                <a:gridCol w="2419955">
                  <a:extLst>
                    <a:ext uri="{9D8B030D-6E8A-4147-A177-3AD203B41FA5}">
                      <a16:colId xmlns:a16="http://schemas.microsoft.com/office/drawing/2014/main" val="1637082419"/>
                    </a:ext>
                  </a:extLst>
                </a:gridCol>
                <a:gridCol w="2288555">
                  <a:extLst>
                    <a:ext uri="{9D8B030D-6E8A-4147-A177-3AD203B41FA5}">
                      <a16:colId xmlns:a16="http://schemas.microsoft.com/office/drawing/2014/main" val="2647372191"/>
                    </a:ext>
                  </a:extLst>
                </a:gridCol>
                <a:gridCol w="1642503">
                  <a:extLst>
                    <a:ext uri="{9D8B030D-6E8A-4147-A177-3AD203B41FA5}">
                      <a16:colId xmlns:a16="http://schemas.microsoft.com/office/drawing/2014/main" val="532918810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9pPr>
                    </a:lstStyle>
                    <a:p>
                      <a:pPr algn="ctr"/>
                      <a:r>
                        <a:rPr lang="it-IT" b="1" dirty="0">
                          <a:solidFill>
                            <a:schemeClr val="bg1"/>
                          </a:solidFill>
                          <a:latin typeface="+mn-lt"/>
                        </a:rPr>
                        <a:t>Attivi &lt; 35 anni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bg1"/>
                          </a:solidFill>
                          <a:latin typeface="+mn-lt"/>
                        </a:rPr>
                        <a:t>Geologi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9pPr>
                    </a:lstStyle>
                    <a:p>
                      <a:pPr algn="ctr"/>
                      <a:r>
                        <a:rPr lang="it-IT" b="0" dirty="0">
                          <a:solidFill>
                            <a:schemeClr val="bg1"/>
                          </a:solidFill>
                          <a:latin typeface="+mn-lt"/>
                        </a:rPr>
                        <a:t>Agronomi e Forestali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bg1"/>
                          </a:solidFill>
                          <a:latin typeface="+mn-lt"/>
                        </a:rPr>
                        <a:t>Chimici e Fisici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9pPr>
                    </a:lstStyle>
                    <a:p>
                      <a:pPr algn="ctr"/>
                      <a:r>
                        <a:rPr lang="it-IT" b="0" dirty="0">
                          <a:solidFill>
                            <a:schemeClr val="bg1"/>
                          </a:solidFill>
                          <a:latin typeface="+mn-lt"/>
                        </a:rPr>
                        <a:t>Attuari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8992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9pPr>
                    </a:lstStyle>
                    <a:p>
                      <a:pPr algn="ctr"/>
                      <a:r>
                        <a:rPr lang="it-IT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10%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846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>
                          <a:solidFill>
                            <a:schemeClr val="tx1"/>
                          </a:solidFill>
                          <a:latin typeface="+mn-lt"/>
                        </a:rPr>
                        <a:t>7%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846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9pPr>
                    </a:lstStyle>
                    <a:p>
                      <a:pPr algn="ctr"/>
                      <a:r>
                        <a:rPr lang="it-IT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13%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846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6%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846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9pPr>
                    </a:lstStyle>
                    <a:p>
                      <a:pPr algn="ctr"/>
                      <a:r>
                        <a:rPr lang="it-IT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12%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8468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104872"/>
                  </a:ext>
                </a:extLst>
              </a:tr>
            </a:tbl>
          </a:graphicData>
        </a:graphic>
      </p:graphicFrame>
      <p:sp>
        <p:nvSpPr>
          <p:cNvPr id="7" name="CasellaDiTesto 5">
            <a:extLst>
              <a:ext uri="{FF2B5EF4-FFF2-40B4-BE49-F238E27FC236}">
                <a16:creationId xmlns:a16="http://schemas.microsoft.com/office/drawing/2014/main" id="{A187E238-471E-B92A-9D03-C0971876F0B0}"/>
              </a:ext>
            </a:extLst>
          </p:cNvPr>
          <p:cNvSpPr txBox="1"/>
          <p:nvPr/>
        </p:nvSpPr>
        <p:spPr>
          <a:xfrm>
            <a:off x="404895" y="5570071"/>
            <a:ext cx="2411876" cy="2768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r>
              <a:rPr lang="it-IT" sz="1200" dirty="0">
                <a:latin typeface="Avenir Next LT Pro"/>
                <a:ea typeface="Segoe UI Black" panose="020B0A02040204020203" pitchFamily="34" charset="0"/>
                <a:cs typeface="Times New Roman" panose="02020603050405020304" pitchFamily="18" charset="0"/>
              </a:rPr>
              <a:t>Dati desunti dal BTA 2022</a:t>
            </a:r>
            <a:endParaRPr lang="it-IT" sz="1200" dirty="0">
              <a:latin typeface="Avenir Next LT Pro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D7B0A75A-742B-5077-FB90-D0BEBA94FB4D}"/>
              </a:ext>
            </a:extLst>
          </p:cNvPr>
          <p:cNvSpPr/>
          <p:nvPr/>
        </p:nvSpPr>
        <p:spPr>
          <a:xfrm>
            <a:off x="14514" y="286079"/>
            <a:ext cx="1219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</a:rPr>
              <a:t>EPAP – UNO SGUARDO AI GEOLOGI</a:t>
            </a:r>
          </a:p>
        </p:txBody>
      </p:sp>
    </p:spTree>
    <p:extLst>
      <p:ext uri="{BB962C8B-B14F-4D97-AF65-F5344CB8AC3E}">
        <p14:creationId xmlns:p14="http://schemas.microsoft.com/office/powerpoint/2010/main" val="2218924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D455A-BDE6-40E2-2F0E-2309E8439B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>
            <a:extLst>
              <a:ext uri="{FF2B5EF4-FFF2-40B4-BE49-F238E27FC236}">
                <a16:creationId xmlns:a16="http://schemas.microsoft.com/office/drawing/2014/main" id="{5FA7A14F-5046-F9E7-3B2F-FCB3C20734B5}"/>
              </a:ext>
            </a:extLst>
          </p:cNvPr>
          <p:cNvSpPr/>
          <p:nvPr/>
        </p:nvSpPr>
        <p:spPr>
          <a:xfrm>
            <a:off x="0" y="-15910"/>
            <a:ext cx="12192001" cy="4029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Assemblea annuale degli iscritti e convegno deontologico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D5332245-801C-CC67-28F0-ABC51E726A4B}"/>
              </a:ext>
            </a:extLst>
          </p:cNvPr>
          <p:cNvSpPr/>
          <p:nvPr/>
        </p:nvSpPr>
        <p:spPr>
          <a:xfrm>
            <a:off x="0" y="6409412"/>
            <a:ext cx="12192001" cy="4485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Ancona, venerdì 6 dicembre 2024</a:t>
            </a:r>
            <a:endParaRPr lang="it-IT" sz="1400" i="0" u="none" strike="noStrike" baseline="0" dirty="0">
              <a:solidFill>
                <a:schemeClr val="bg1"/>
              </a:solidFill>
              <a:latin typeface="Myriad-Bold"/>
            </a:endParaRPr>
          </a:p>
        </p:txBody>
      </p:sp>
      <p:pic>
        <p:nvPicPr>
          <p:cNvPr id="9" name="Immagine 8" descr="Immagine che contiene Carattere, Elementi grafici, schermata, grafica&#10;&#10;Descrizione generata automaticamente">
            <a:extLst>
              <a:ext uri="{FF2B5EF4-FFF2-40B4-BE49-F238E27FC236}">
                <a16:creationId xmlns:a16="http://schemas.microsoft.com/office/drawing/2014/main" id="{F15BBB5A-1332-49B4-6F02-56760EE91A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134" y="8603"/>
            <a:ext cx="1245352" cy="363930"/>
          </a:xfrm>
          <a:prstGeom prst="rect">
            <a:avLst/>
          </a:prstGeom>
        </p:spPr>
      </p:pic>
      <p:pic>
        <p:nvPicPr>
          <p:cNvPr id="11" name="Immagine 10" descr="Immagine che contiene aria aperta, natura, paesaggio, nuvola&#10;&#10;Descrizione generata automaticamente">
            <a:extLst>
              <a:ext uri="{FF2B5EF4-FFF2-40B4-BE49-F238E27FC236}">
                <a16:creationId xmlns:a16="http://schemas.microsoft.com/office/drawing/2014/main" id="{AA701130-E0CC-2A60-CEC8-DF675F08CE6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2998"/>
            <a:ext cx="12192000" cy="5475957"/>
          </a:xfrm>
          <a:prstGeom prst="rect">
            <a:avLst/>
          </a:prstGeom>
        </p:spPr>
      </p:pic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C1A86AAE-AC66-46A3-BAAE-46ACDB61CE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947736"/>
              </p:ext>
            </p:extLst>
          </p:nvPr>
        </p:nvGraphicFramePr>
        <p:xfrm>
          <a:off x="515009" y="3061150"/>
          <a:ext cx="10993824" cy="828040"/>
        </p:xfrm>
        <a:graphic>
          <a:graphicData uri="http://schemas.openxmlformats.org/drawingml/2006/table">
            <a:tbl>
              <a:tblPr firstRow="1" bandRow="1"/>
              <a:tblGrid>
                <a:gridCol w="2310457">
                  <a:extLst>
                    <a:ext uri="{9D8B030D-6E8A-4147-A177-3AD203B41FA5}">
                      <a16:colId xmlns:a16="http://schemas.microsoft.com/office/drawing/2014/main" val="2333601147"/>
                    </a:ext>
                  </a:extLst>
                </a:gridCol>
                <a:gridCol w="2332354">
                  <a:extLst>
                    <a:ext uri="{9D8B030D-6E8A-4147-A177-3AD203B41FA5}">
                      <a16:colId xmlns:a16="http://schemas.microsoft.com/office/drawing/2014/main" val="3164623603"/>
                    </a:ext>
                  </a:extLst>
                </a:gridCol>
                <a:gridCol w="2419955">
                  <a:extLst>
                    <a:ext uri="{9D8B030D-6E8A-4147-A177-3AD203B41FA5}">
                      <a16:colId xmlns:a16="http://schemas.microsoft.com/office/drawing/2014/main" val="1637082419"/>
                    </a:ext>
                  </a:extLst>
                </a:gridCol>
                <a:gridCol w="2288555">
                  <a:extLst>
                    <a:ext uri="{9D8B030D-6E8A-4147-A177-3AD203B41FA5}">
                      <a16:colId xmlns:a16="http://schemas.microsoft.com/office/drawing/2014/main" val="2647372191"/>
                    </a:ext>
                  </a:extLst>
                </a:gridCol>
                <a:gridCol w="1642503">
                  <a:extLst>
                    <a:ext uri="{9D8B030D-6E8A-4147-A177-3AD203B41FA5}">
                      <a16:colId xmlns:a16="http://schemas.microsoft.com/office/drawing/2014/main" val="532918810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9pPr>
                    </a:lstStyle>
                    <a:p>
                      <a:pPr algn="ctr"/>
                      <a:r>
                        <a:rPr lang="it-IT" b="1" dirty="0">
                          <a:solidFill>
                            <a:schemeClr val="bg1"/>
                          </a:solidFill>
                          <a:latin typeface="+mn-lt"/>
                        </a:rPr>
                        <a:t>Reddito 30-34 anni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bg1"/>
                          </a:solidFill>
                          <a:latin typeface="+mn-lt"/>
                        </a:rPr>
                        <a:t>Geologi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9pPr>
                    </a:lstStyle>
                    <a:p>
                      <a:pPr algn="ctr"/>
                      <a:r>
                        <a:rPr lang="it-IT" b="0" dirty="0">
                          <a:solidFill>
                            <a:schemeClr val="bg1"/>
                          </a:solidFill>
                          <a:latin typeface="+mn-lt"/>
                        </a:rPr>
                        <a:t>Agronomi e Forestali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bg1"/>
                          </a:solidFill>
                          <a:latin typeface="+mn-lt"/>
                        </a:rPr>
                        <a:t>Chimici e Fisici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9pPr>
                    </a:lstStyle>
                    <a:p>
                      <a:pPr algn="ctr"/>
                      <a:r>
                        <a:rPr lang="it-IT" b="0" dirty="0">
                          <a:solidFill>
                            <a:schemeClr val="bg1"/>
                          </a:solidFill>
                          <a:latin typeface="+mn-lt"/>
                        </a:rPr>
                        <a:t>Attuari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8992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9pPr>
                    </a:lstStyle>
                    <a:p>
                      <a:pPr algn="ctr"/>
                      <a:r>
                        <a:rPr lang="it-IT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18.592 €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846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>
                          <a:solidFill>
                            <a:schemeClr val="tx1"/>
                          </a:solidFill>
                          <a:latin typeface="+mn-lt"/>
                        </a:rPr>
                        <a:t>18.985 €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846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9pPr>
                    </a:lstStyle>
                    <a:p>
                      <a:pPr algn="ctr"/>
                      <a:r>
                        <a:rPr lang="it-IT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17.812 €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846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22.917 €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846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9pPr>
                    </a:lstStyle>
                    <a:p>
                      <a:pPr algn="ctr"/>
                      <a:r>
                        <a:rPr lang="it-IT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32.411 €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8468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104872"/>
                  </a:ext>
                </a:extLst>
              </a:tr>
            </a:tbl>
          </a:graphicData>
        </a:graphic>
      </p:graphicFrame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69C5263F-FAEC-AC96-4175-36F70B8B10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717149"/>
              </p:ext>
            </p:extLst>
          </p:nvPr>
        </p:nvGraphicFramePr>
        <p:xfrm>
          <a:off x="515009" y="1600026"/>
          <a:ext cx="10993824" cy="1097280"/>
        </p:xfrm>
        <a:graphic>
          <a:graphicData uri="http://schemas.openxmlformats.org/drawingml/2006/table">
            <a:tbl>
              <a:tblPr firstRow="1" bandRow="1"/>
              <a:tblGrid>
                <a:gridCol w="2310457">
                  <a:extLst>
                    <a:ext uri="{9D8B030D-6E8A-4147-A177-3AD203B41FA5}">
                      <a16:colId xmlns:a16="http://schemas.microsoft.com/office/drawing/2014/main" val="2333601147"/>
                    </a:ext>
                  </a:extLst>
                </a:gridCol>
                <a:gridCol w="2332354">
                  <a:extLst>
                    <a:ext uri="{9D8B030D-6E8A-4147-A177-3AD203B41FA5}">
                      <a16:colId xmlns:a16="http://schemas.microsoft.com/office/drawing/2014/main" val="3164623603"/>
                    </a:ext>
                  </a:extLst>
                </a:gridCol>
                <a:gridCol w="2419955">
                  <a:extLst>
                    <a:ext uri="{9D8B030D-6E8A-4147-A177-3AD203B41FA5}">
                      <a16:colId xmlns:a16="http://schemas.microsoft.com/office/drawing/2014/main" val="1637082419"/>
                    </a:ext>
                  </a:extLst>
                </a:gridCol>
                <a:gridCol w="2288555">
                  <a:extLst>
                    <a:ext uri="{9D8B030D-6E8A-4147-A177-3AD203B41FA5}">
                      <a16:colId xmlns:a16="http://schemas.microsoft.com/office/drawing/2014/main" val="2647372191"/>
                    </a:ext>
                  </a:extLst>
                </a:gridCol>
                <a:gridCol w="1642503">
                  <a:extLst>
                    <a:ext uri="{9D8B030D-6E8A-4147-A177-3AD203B41FA5}">
                      <a16:colId xmlns:a16="http://schemas.microsoft.com/office/drawing/2014/main" val="532918810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9pPr>
                    </a:lstStyle>
                    <a:p>
                      <a:pPr algn="ctr"/>
                      <a:r>
                        <a:rPr lang="it-IT" b="1" dirty="0">
                          <a:solidFill>
                            <a:schemeClr val="bg1"/>
                          </a:solidFill>
                          <a:latin typeface="+mn-lt"/>
                        </a:rPr>
                        <a:t>Reddito medio iscritti attivi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bg1"/>
                          </a:solidFill>
                          <a:latin typeface="+mn-lt"/>
                        </a:rPr>
                        <a:t>Geologi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9pPr>
                    </a:lstStyle>
                    <a:p>
                      <a:pPr algn="ctr"/>
                      <a:r>
                        <a:rPr lang="it-IT" b="0" dirty="0">
                          <a:solidFill>
                            <a:schemeClr val="bg1"/>
                          </a:solidFill>
                          <a:latin typeface="+mn-lt"/>
                        </a:rPr>
                        <a:t>Agronomi e Forestali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bg1"/>
                          </a:solidFill>
                          <a:latin typeface="+mn-lt"/>
                        </a:rPr>
                        <a:t>Chimici e Fisici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9pPr>
                    </a:lstStyle>
                    <a:p>
                      <a:pPr algn="ctr"/>
                      <a:r>
                        <a:rPr lang="it-IT" b="0" dirty="0">
                          <a:solidFill>
                            <a:schemeClr val="bg1"/>
                          </a:solidFill>
                          <a:latin typeface="+mn-lt"/>
                        </a:rPr>
                        <a:t>Attuari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8992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9pPr>
                    </a:lstStyle>
                    <a:p>
                      <a:pPr algn="ctr"/>
                      <a:r>
                        <a:rPr lang="it-IT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31.340 €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846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>
                          <a:solidFill>
                            <a:schemeClr val="tx1"/>
                          </a:solidFill>
                          <a:latin typeface="+mn-lt"/>
                        </a:rPr>
                        <a:t>33.634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846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9pPr>
                    </a:lstStyle>
                    <a:p>
                      <a:pPr algn="ctr"/>
                      <a:r>
                        <a:rPr lang="it-IT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26.733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846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42.084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846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9pPr>
                    </a:lstStyle>
                    <a:p>
                      <a:pPr algn="ctr"/>
                      <a:r>
                        <a:rPr lang="it-IT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104.590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8468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104872"/>
                  </a:ext>
                </a:extLst>
              </a:tr>
            </a:tbl>
          </a:graphicData>
        </a:graphic>
      </p:graphicFrame>
      <p:sp>
        <p:nvSpPr>
          <p:cNvPr id="4" name="CasellaDiTesto 5">
            <a:extLst>
              <a:ext uri="{FF2B5EF4-FFF2-40B4-BE49-F238E27FC236}">
                <a16:creationId xmlns:a16="http://schemas.microsoft.com/office/drawing/2014/main" id="{2A9C49CB-982C-8E43-B32B-5A5C788A3DC9}"/>
              </a:ext>
            </a:extLst>
          </p:cNvPr>
          <p:cNvSpPr txBox="1"/>
          <p:nvPr/>
        </p:nvSpPr>
        <p:spPr>
          <a:xfrm>
            <a:off x="404896" y="3941617"/>
            <a:ext cx="2411876" cy="2768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r>
              <a:rPr lang="it-IT" sz="1200" dirty="0">
                <a:latin typeface="Avenir Next LT Pro"/>
                <a:ea typeface="Segoe UI Black" panose="020B0A02040204020203" pitchFamily="34" charset="0"/>
                <a:cs typeface="Times New Roman" panose="02020603050405020304" pitchFamily="18" charset="0"/>
              </a:rPr>
              <a:t>Dati desunti dal BTA 2022</a:t>
            </a:r>
            <a:endParaRPr lang="it-IT" sz="1200" dirty="0">
              <a:latin typeface="Avenir Next LT Pro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sellaDiTesto 5">
            <a:extLst>
              <a:ext uri="{FF2B5EF4-FFF2-40B4-BE49-F238E27FC236}">
                <a16:creationId xmlns:a16="http://schemas.microsoft.com/office/drawing/2014/main" id="{8CC9CA92-6639-1710-5F84-98B3F25F514D}"/>
              </a:ext>
            </a:extLst>
          </p:cNvPr>
          <p:cNvSpPr txBox="1"/>
          <p:nvPr/>
        </p:nvSpPr>
        <p:spPr>
          <a:xfrm>
            <a:off x="404896" y="2679213"/>
            <a:ext cx="2411876" cy="2768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r>
              <a:rPr lang="it-IT" sz="1200" dirty="0">
                <a:latin typeface="Avenir Next LT Pro"/>
                <a:ea typeface="Segoe UI Black" panose="020B0A02040204020203" pitchFamily="34" charset="0"/>
                <a:cs typeface="Times New Roman" panose="02020603050405020304" pitchFamily="18" charset="0"/>
              </a:rPr>
              <a:t>Dati desunti dal BTA 2022</a:t>
            </a:r>
            <a:endParaRPr lang="it-IT" sz="1200" dirty="0">
              <a:latin typeface="Avenir Next LT Pro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C260F695-E0EF-3F28-DC77-DEE04B2240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616717"/>
              </p:ext>
            </p:extLst>
          </p:nvPr>
        </p:nvGraphicFramePr>
        <p:xfrm>
          <a:off x="515009" y="4390021"/>
          <a:ext cx="10993824" cy="1402080"/>
        </p:xfrm>
        <a:graphic>
          <a:graphicData uri="http://schemas.openxmlformats.org/drawingml/2006/table">
            <a:tbl>
              <a:tblPr firstRow="1" bandRow="1"/>
              <a:tblGrid>
                <a:gridCol w="2310457">
                  <a:extLst>
                    <a:ext uri="{9D8B030D-6E8A-4147-A177-3AD203B41FA5}">
                      <a16:colId xmlns:a16="http://schemas.microsoft.com/office/drawing/2014/main" val="2333601147"/>
                    </a:ext>
                  </a:extLst>
                </a:gridCol>
                <a:gridCol w="2332354">
                  <a:extLst>
                    <a:ext uri="{9D8B030D-6E8A-4147-A177-3AD203B41FA5}">
                      <a16:colId xmlns:a16="http://schemas.microsoft.com/office/drawing/2014/main" val="3164623603"/>
                    </a:ext>
                  </a:extLst>
                </a:gridCol>
                <a:gridCol w="2419955">
                  <a:extLst>
                    <a:ext uri="{9D8B030D-6E8A-4147-A177-3AD203B41FA5}">
                      <a16:colId xmlns:a16="http://schemas.microsoft.com/office/drawing/2014/main" val="1637082419"/>
                    </a:ext>
                  </a:extLst>
                </a:gridCol>
                <a:gridCol w="2288555">
                  <a:extLst>
                    <a:ext uri="{9D8B030D-6E8A-4147-A177-3AD203B41FA5}">
                      <a16:colId xmlns:a16="http://schemas.microsoft.com/office/drawing/2014/main" val="2647372191"/>
                    </a:ext>
                  </a:extLst>
                </a:gridCol>
                <a:gridCol w="1642503">
                  <a:extLst>
                    <a:ext uri="{9D8B030D-6E8A-4147-A177-3AD203B41FA5}">
                      <a16:colId xmlns:a16="http://schemas.microsoft.com/office/drawing/2014/main" val="532918810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9pPr>
                    </a:lstStyle>
                    <a:p>
                      <a:pPr algn="ctr"/>
                      <a:r>
                        <a:rPr lang="it-IT" b="1" dirty="0">
                          <a:solidFill>
                            <a:schemeClr val="bg1"/>
                          </a:solidFill>
                          <a:latin typeface="+mn-lt"/>
                        </a:rPr>
                        <a:t>Fascia età a più alto reddito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bg1"/>
                          </a:solidFill>
                          <a:latin typeface="+mn-lt"/>
                        </a:rPr>
                        <a:t>Geologi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9pPr>
                    </a:lstStyle>
                    <a:p>
                      <a:pPr algn="ctr"/>
                      <a:r>
                        <a:rPr lang="it-IT" b="0" dirty="0">
                          <a:solidFill>
                            <a:schemeClr val="bg1"/>
                          </a:solidFill>
                          <a:latin typeface="+mn-lt"/>
                        </a:rPr>
                        <a:t>Agronomi e Forestali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bg1"/>
                          </a:solidFill>
                          <a:latin typeface="+mn-lt"/>
                        </a:rPr>
                        <a:t>Chimici e Fisici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9pPr>
                    </a:lstStyle>
                    <a:p>
                      <a:pPr algn="ctr"/>
                      <a:r>
                        <a:rPr lang="it-IT" b="0" dirty="0">
                          <a:solidFill>
                            <a:schemeClr val="bg1"/>
                          </a:solidFill>
                          <a:latin typeface="+mn-lt"/>
                        </a:rPr>
                        <a:t>Attuari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8992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9pPr>
                    </a:lstStyle>
                    <a:p>
                      <a:pPr algn="ctr"/>
                      <a:endParaRPr lang="it-IT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846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>
                          <a:solidFill>
                            <a:schemeClr val="tx1"/>
                          </a:solidFill>
                          <a:latin typeface="+mn-lt"/>
                        </a:rPr>
                        <a:t>55-59 </a:t>
                      </a:r>
                    </a:p>
                    <a:p>
                      <a:pPr algn="ctr"/>
                      <a:r>
                        <a:rPr lang="it-IT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(38.100 €)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846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9pPr>
                    </a:lstStyle>
                    <a:p>
                      <a:pPr algn="ctr"/>
                      <a:r>
                        <a:rPr lang="it-IT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55-59</a:t>
                      </a:r>
                    </a:p>
                    <a:p>
                      <a:pPr algn="ctr"/>
                      <a:r>
                        <a:rPr lang="it-IT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(34.603 €)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846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45-49</a:t>
                      </a:r>
                    </a:p>
                    <a:p>
                      <a:pPr algn="ctr"/>
                      <a:r>
                        <a:rPr lang="it-IT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(48.886 €)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846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9pPr>
                    </a:lstStyle>
                    <a:p>
                      <a:pPr algn="ctr"/>
                      <a:r>
                        <a:rPr lang="it-IT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50-54</a:t>
                      </a:r>
                    </a:p>
                    <a:p>
                      <a:pPr algn="ctr"/>
                      <a:r>
                        <a:rPr lang="it-IT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(196.842 €)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8468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104872"/>
                  </a:ext>
                </a:extLst>
              </a:tr>
            </a:tbl>
          </a:graphicData>
        </a:graphic>
      </p:graphicFrame>
      <p:sp>
        <p:nvSpPr>
          <p:cNvPr id="7" name="CasellaDiTesto 5">
            <a:extLst>
              <a:ext uri="{FF2B5EF4-FFF2-40B4-BE49-F238E27FC236}">
                <a16:creationId xmlns:a16="http://schemas.microsoft.com/office/drawing/2014/main" id="{054C90CD-230E-7B0C-CA49-A275456A9222}"/>
              </a:ext>
            </a:extLst>
          </p:cNvPr>
          <p:cNvSpPr txBox="1"/>
          <p:nvPr/>
        </p:nvSpPr>
        <p:spPr>
          <a:xfrm>
            <a:off x="404896" y="5825249"/>
            <a:ext cx="2411876" cy="2768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r>
              <a:rPr lang="it-IT" sz="1200" dirty="0">
                <a:latin typeface="Avenir Next LT Pro"/>
                <a:ea typeface="Segoe UI Black" panose="020B0A02040204020203" pitchFamily="34" charset="0"/>
                <a:cs typeface="Times New Roman" panose="02020603050405020304" pitchFamily="18" charset="0"/>
              </a:rPr>
              <a:t>Dati desunti dal BTA 2022</a:t>
            </a:r>
            <a:endParaRPr lang="it-IT" sz="1200" dirty="0">
              <a:latin typeface="Avenir Next LT Pro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4B340647-6468-057C-7FF8-884696205DD6}"/>
              </a:ext>
            </a:extLst>
          </p:cNvPr>
          <p:cNvSpPr/>
          <p:nvPr/>
        </p:nvSpPr>
        <p:spPr>
          <a:xfrm>
            <a:off x="14514" y="286079"/>
            <a:ext cx="1219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</a:rPr>
              <a:t>EPAP – UNO SGUARDO AI GEOLOGI</a:t>
            </a:r>
          </a:p>
        </p:txBody>
      </p:sp>
    </p:spTree>
    <p:extLst>
      <p:ext uri="{BB962C8B-B14F-4D97-AF65-F5344CB8AC3E}">
        <p14:creationId xmlns:p14="http://schemas.microsoft.com/office/powerpoint/2010/main" val="3051600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B5623-C363-FFC0-E6EE-6E2680CB5B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>
            <a:extLst>
              <a:ext uri="{FF2B5EF4-FFF2-40B4-BE49-F238E27FC236}">
                <a16:creationId xmlns:a16="http://schemas.microsoft.com/office/drawing/2014/main" id="{CA4AFE24-DCF9-2F4F-33ED-4AB99AC5A32F}"/>
              </a:ext>
            </a:extLst>
          </p:cNvPr>
          <p:cNvSpPr/>
          <p:nvPr/>
        </p:nvSpPr>
        <p:spPr>
          <a:xfrm>
            <a:off x="0" y="-15910"/>
            <a:ext cx="12192001" cy="4029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Assemblea annuale degli iscritti e convegno deontologico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D3935D83-EE20-68DF-F964-E7CDA9B90BDB}"/>
              </a:ext>
            </a:extLst>
          </p:cNvPr>
          <p:cNvSpPr/>
          <p:nvPr/>
        </p:nvSpPr>
        <p:spPr>
          <a:xfrm>
            <a:off x="0" y="6409412"/>
            <a:ext cx="12192001" cy="4485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Ancona, venerdì 6 dicembre 2024</a:t>
            </a:r>
            <a:endParaRPr lang="it-IT" sz="1400" i="0" u="none" strike="noStrike" baseline="0" dirty="0">
              <a:solidFill>
                <a:schemeClr val="bg1"/>
              </a:solidFill>
              <a:latin typeface="Myriad-Bold"/>
            </a:endParaRPr>
          </a:p>
        </p:txBody>
      </p:sp>
      <p:pic>
        <p:nvPicPr>
          <p:cNvPr id="9" name="Immagine 8" descr="Immagine che contiene Carattere, Elementi grafici, schermata, grafica&#10;&#10;Descrizione generata automaticamente">
            <a:extLst>
              <a:ext uri="{FF2B5EF4-FFF2-40B4-BE49-F238E27FC236}">
                <a16:creationId xmlns:a16="http://schemas.microsoft.com/office/drawing/2014/main" id="{3C598443-9B0E-A00B-D8D5-651CD6637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134" y="8603"/>
            <a:ext cx="1245352" cy="363930"/>
          </a:xfrm>
          <a:prstGeom prst="rect">
            <a:avLst/>
          </a:prstGeom>
        </p:spPr>
      </p:pic>
      <p:pic>
        <p:nvPicPr>
          <p:cNvPr id="11" name="Immagine 10" descr="Immagine che contiene aria aperta, natura, paesaggio, nuvola&#10;&#10;Descrizione generata automaticamente">
            <a:extLst>
              <a:ext uri="{FF2B5EF4-FFF2-40B4-BE49-F238E27FC236}">
                <a16:creationId xmlns:a16="http://schemas.microsoft.com/office/drawing/2014/main" id="{B1542933-2419-FA16-A4E1-B60536DC1F9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8042"/>
            <a:ext cx="12192000" cy="5475957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CC3DEA6E-3050-072B-C304-05D5980D4793}"/>
              </a:ext>
            </a:extLst>
          </p:cNvPr>
          <p:cNvSpPr txBox="1"/>
          <p:nvPr/>
        </p:nvSpPr>
        <p:spPr>
          <a:xfrm>
            <a:off x="367863" y="1710527"/>
            <a:ext cx="320565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b="1" dirty="0">
                <a:solidFill>
                  <a:schemeClr val="bg2">
                    <a:lumMod val="25000"/>
                  </a:schemeClr>
                </a:solidFill>
              </a:rPr>
              <a:t>La crescita dei redditi è molto significativa per la categoria dei Geologi (+ 48% nel periodo 2019-2022) e non evidenzia una  correlazione con la contrazione della popolazione attiva</a:t>
            </a: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B7F2AAB5-19DD-5D62-928D-392DBE5533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0737890"/>
              </p:ext>
            </p:extLst>
          </p:nvPr>
        </p:nvGraphicFramePr>
        <p:xfrm>
          <a:off x="4387978" y="1701673"/>
          <a:ext cx="7241627" cy="4000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596F564C-82D3-EFF2-1D42-9B4C48F19675}"/>
              </a:ext>
            </a:extLst>
          </p:cNvPr>
          <p:cNvSpPr txBox="1"/>
          <p:nvPr/>
        </p:nvSpPr>
        <p:spPr>
          <a:xfrm>
            <a:off x="5188807" y="1402750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chemeClr val="bg2">
                    <a:lumMod val="50000"/>
                  </a:schemeClr>
                </a:solidFill>
                <a:latin typeface="Avenir Next LT Pro" panose="020B0504020202020204" pitchFamily="34" charset="0"/>
              </a:rPr>
              <a:t>Da Bilanci Consuntivi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149DB55B-320D-B7B3-3873-B22EA8490FC0}"/>
              </a:ext>
            </a:extLst>
          </p:cNvPr>
          <p:cNvSpPr/>
          <p:nvPr/>
        </p:nvSpPr>
        <p:spPr>
          <a:xfrm>
            <a:off x="14514" y="286079"/>
            <a:ext cx="1219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</a:rPr>
              <a:t>EPAP – UNO SGUARDO AI GEOLOGI</a:t>
            </a:r>
          </a:p>
        </p:txBody>
      </p:sp>
    </p:spTree>
    <p:extLst>
      <p:ext uri="{BB962C8B-B14F-4D97-AF65-F5344CB8AC3E}">
        <p14:creationId xmlns:p14="http://schemas.microsoft.com/office/powerpoint/2010/main" val="98889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136A2D-5FDD-6290-95EF-21962C842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>
            <a:extLst>
              <a:ext uri="{FF2B5EF4-FFF2-40B4-BE49-F238E27FC236}">
                <a16:creationId xmlns:a16="http://schemas.microsoft.com/office/drawing/2014/main" id="{03D8D121-955C-35F7-F409-49AC5E518B2F}"/>
              </a:ext>
            </a:extLst>
          </p:cNvPr>
          <p:cNvSpPr/>
          <p:nvPr/>
        </p:nvSpPr>
        <p:spPr>
          <a:xfrm>
            <a:off x="0" y="-15910"/>
            <a:ext cx="12192001" cy="4029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Assemblea annuale degli iscritti e convegno deontologico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8F9ADC10-E7DD-811E-FDB7-C998B6BCEEA8}"/>
              </a:ext>
            </a:extLst>
          </p:cNvPr>
          <p:cNvSpPr/>
          <p:nvPr/>
        </p:nvSpPr>
        <p:spPr>
          <a:xfrm>
            <a:off x="0" y="6409412"/>
            <a:ext cx="12192001" cy="4485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Ancona, venerdì 6 dicembre 2024</a:t>
            </a:r>
            <a:endParaRPr lang="it-IT" sz="1400" i="0" u="none" strike="noStrike" baseline="0" dirty="0">
              <a:solidFill>
                <a:schemeClr val="bg1"/>
              </a:solidFill>
              <a:latin typeface="Myriad-Bold"/>
            </a:endParaRPr>
          </a:p>
        </p:txBody>
      </p:sp>
      <p:pic>
        <p:nvPicPr>
          <p:cNvPr id="9" name="Immagine 8" descr="Immagine che contiene Carattere, Elementi grafici, schermata, grafica&#10;&#10;Descrizione generata automaticamente">
            <a:extLst>
              <a:ext uri="{FF2B5EF4-FFF2-40B4-BE49-F238E27FC236}">
                <a16:creationId xmlns:a16="http://schemas.microsoft.com/office/drawing/2014/main" id="{0F09ECDB-7693-058E-25C5-21578C725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134" y="8603"/>
            <a:ext cx="1245352" cy="363930"/>
          </a:xfrm>
          <a:prstGeom prst="rect">
            <a:avLst/>
          </a:prstGeom>
        </p:spPr>
      </p:pic>
      <p:pic>
        <p:nvPicPr>
          <p:cNvPr id="11" name="Immagine 10" descr="Immagine che contiene aria aperta, natura, paesaggio, nuvola&#10;&#10;Descrizione generata automaticamente">
            <a:extLst>
              <a:ext uri="{FF2B5EF4-FFF2-40B4-BE49-F238E27FC236}">
                <a16:creationId xmlns:a16="http://schemas.microsoft.com/office/drawing/2014/main" id="{91C5AD02-F761-304F-F3F9-D80631958DE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2998"/>
            <a:ext cx="12192000" cy="5475957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FC5EB172-6587-02B8-EA97-41C0219A1000}"/>
              </a:ext>
            </a:extLst>
          </p:cNvPr>
          <p:cNvSpPr txBox="1"/>
          <p:nvPr/>
        </p:nvSpPr>
        <p:spPr>
          <a:xfrm>
            <a:off x="14514" y="981029"/>
            <a:ext cx="121629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chemeClr val="bg2">
                    <a:lumMod val="25000"/>
                  </a:schemeClr>
                </a:solidFill>
              </a:rPr>
              <a:t>Reddito e Volume d’Affari per fasce di età – dato medio NAZIONALE</a:t>
            </a: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BE56D0F1-D11F-8BCB-E917-37BB2455D1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9444249"/>
              </p:ext>
            </p:extLst>
          </p:nvPr>
        </p:nvGraphicFramePr>
        <p:xfrm>
          <a:off x="951188" y="1876940"/>
          <a:ext cx="10321159" cy="4000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2E8A5927-A972-DA09-5E6B-BB49745FFE2E}"/>
              </a:ext>
            </a:extLst>
          </p:cNvPr>
          <p:cNvSpPr txBox="1"/>
          <p:nvPr/>
        </p:nvSpPr>
        <p:spPr>
          <a:xfrm>
            <a:off x="2135604" y="1640869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chemeClr val="bg2">
                    <a:lumMod val="50000"/>
                  </a:schemeClr>
                </a:solidFill>
                <a:latin typeface="Avenir Next LT Pro" panose="020B0504020202020204" pitchFamily="34" charset="0"/>
              </a:rPr>
              <a:t>Estrazione dati nov.24 – da mod. 2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52613A75-D5DF-1AB6-93BF-4F081ACC7C85}"/>
              </a:ext>
            </a:extLst>
          </p:cNvPr>
          <p:cNvSpPr/>
          <p:nvPr/>
        </p:nvSpPr>
        <p:spPr>
          <a:xfrm>
            <a:off x="14514" y="286079"/>
            <a:ext cx="1219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</a:rPr>
              <a:t>EPAP – UNO SGUARDO AI GEOLOGI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6A4EDD4-62C7-2F52-CAA7-89A5BB1935B4}"/>
              </a:ext>
            </a:extLst>
          </p:cNvPr>
          <p:cNvSpPr txBox="1"/>
          <p:nvPr/>
        </p:nvSpPr>
        <p:spPr>
          <a:xfrm>
            <a:off x="-14514" y="5873412"/>
            <a:ext cx="121629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chemeClr val="bg2">
                    <a:lumMod val="25000"/>
                  </a:schemeClr>
                </a:solidFill>
              </a:rPr>
              <a:t>Reddito medio 39.500 € circa  | Volume d’Affari medio 51.300 euro circa</a:t>
            </a:r>
          </a:p>
        </p:txBody>
      </p:sp>
    </p:spTree>
    <p:extLst>
      <p:ext uri="{BB962C8B-B14F-4D97-AF65-F5344CB8AC3E}">
        <p14:creationId xmlns:p14="http://schemas.microsoft.com/office/powerpoint/2010/main" val="4231159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77369E-E4E9-3ED4-2A0D-0AC60146E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>
            <a:extLst>
              <a:ext uri="{FF2B5EF4-FFF2-40B4-BE49-F238E27FC236}">
                <a16:creationId xmlns:a16="http://schemas.microsoft.com/office/drawing/2014/main" id="{0B211220-EE15-3C61-B93C-43518DA61C08}"/>
              </a:ext>
            </a:extLst>
          </p:cNvPr>
          <p:cNvSpPr/>
          <p:nvPr/>
        </p:nvSpPr>
        <p:spPr>
          <a:xfrm>
            <a:off x="0" y="-15910"/>
            <a:ext cx="12192001" cy="4029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Assemblea annuale degli iscritti e convegno deontologico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82327C2F-9E1D-219D-1DA9-68B4738AF2F9}"/>
              </a:ext>
            </a:extLst>
          </p:cNvPr>
          <p:cNvSpPr/>
          <p:nvPr/>
        </p:nvSpPr>
        <p:spPr>
          <a:xfrm>
            <a:off x="0" y="6409412"/>
            <a:ext cx="12192001" cy="4485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Ancona, venerdì 6 dicembre 2024</a:t>
            </a:r>
            <a:endParaRPr lang="it-IT" sz="1400" i="0" u="none" strike="noStrike" baseline="0" dirty="0">
              <a:solidFill>
                <a:schemeClr val="bg1"/>
              </a:solidFill>
              <a:latin typeface="Myriad-Bold"/>
            </a:endParaRPr>
          </a:p>
        </p:txBody>
      </p:sp>
      <p:pic>
        <p:nvPicPr>
          <p:cNvPr id="9" name="Immagine 8" descr="Immagine che contiene Carattere, Elementi grafici, schermata, grafica&#10;&#10;Descrizione generata automaticamente">
            <a:extLst>
              <a:ext uri="{FF2B5EF4-FFF2-40B4-BE49-F238E27FC236}">
                <a16:creationId xmlns:a16="http://schemas.microsoft.com/office/drawing/2014/main" id="{D02D098B-507B-1658-B7D4-9227D1AC03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134" y="8603"/>
            <a:ext cx="1245352" cy="363930"/>
          </a:xfrm>
          <a:prstGeom prst="rect">
            <a:avLst/>
          </a:prstGeom>
        </p:spPr>
      </p:pic>
      <p:pic>
        <p:nvPicPr>
          <p:cNvPr id="11" name="Immagine 10" descr="Immagine che contiene aria aperta, natura, paesaggio, nuvola&#10;&#10;Descrizione generata automaticamente">
            <a:extLst>
              <a:ext uri="{FF2B5EF4-FFF2-40B4-BE49-F238E27FC236}">
                <a16:creationId xmlns:a16="http://schemas.microsoft.com/office/drawing/2014/main" id="{80CB5FA3-D740-153F-6630-8859C7CC634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2998"/>
            <a:ext cx="12192000" cy="5475957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81AB5670-6641-91C0-EDB3-03F0C441071B}"/>
              </a:ext>
            </a:extLst>
          </p:cNvPr>
          <p:cNvSpPr txBox="1"/>
          <p:nvPr/>
        </p:nvSpPr>
        <p:spPr>
          <a:xfrm>
            <a:off x="14514" y="981029"/>
            <a:ext cx="121629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chemeClr val="bg2">
                    <a:lumMod val="25000"/>
                  </a:schemeClr>
                </a:solidFill>
              </a:rPr>
              <a:t>Reddito e Volume d’Affari per fasce di età – dato medio Regione MARCHE</a:t>
            </a: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1B83D1F0-49E5-9327-92F3-624C76ECB3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1670897"/>
              </p:ext>
            </p:extLst>
          </p:nvPr>
        </p:nvGraphicFramePr>
        <p:xfrm>
          <a:off x="951188" y="1876940"/>
          <a:ext cx="10321159" cy="4000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525DAAFE-2C7B-BB80-B897-4D3EF455D67D}"/>
              </a:ext>
            </a:extLst>
          </p:cNvPr>
          <p:cNvSpPr txBox="1"/>
          <p:nvPr/>
        </p:nvSpPr>
        <p:spPr>
          <a:xfrm>
            <a:off x="2135604" y="1640869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chemeClr val="bg2">
                    <a:lumMod val="50000"/>
                  </a:schemeClr>
                </a:solidFill>
                <a:latin typeface="Avenir Next LT Pro" panose="020B0504020202020204" pitchFamily="34" charset="0"/>
              </a:rPr>
              <a:t>Estrazione dati nov.24 – da mod. 2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95101A5-E499-DB75-EA27-A7E08BFC5B3C}"/>
              </a:ext>
            </a:extLst>
          </p:cNvPr>
          <p:cNvSpPr/>
          <p:nvPr/>
        </p:nvSpPr>
        <p:spPr>
          <a:xfrm>
            <a:off x="14514" y="286079"/>
            <a:ext cx="1219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</a:rPr>
              <a:t>EPAP – UNO SGUARDO AI GEOLOGI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E15ACAB-03E6-B919-1599-BA0516900EBF}"/>
              </a:ext>
            </a:extLst>
          </p:cNvPr>
          <p:cNvSpPr txBox="1"/>
          <p:nvPr/>
        </p:nvSpPr>
        <p:spPr>
          <a:xfrm>
            <a:off x="-14514" y="5873412"/>
            <a:ext cx="121629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chemeClr val="bg2">
                    <a:lumMod val="25000"/>
                  </a:schemeClr>
                </a:solidFill>
              </a:rPr>
              <a:t>Reddito medio 65.900 € circa | Volume d’Affari medio 82.100 euro circa | +60-66% dato nazionale</a:t>
            </a:r>
          </a:p>
        </p:txBody>
      </p:sp>
    </p:spTree>
    <p:extLst>
      <p:ext uri="{BB962C8B-B14F-4D97-AF65-F5344CB8AC3E}">
        <p14:creationId xmlns:p14="http://schemas.microsoft.com/office/powerpoint/2010/main" val="2519664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22AE9E-4220-5AEB-E5ED-2E09C6BB14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>
            <a:extLst>
              <a:ext uri="{FF2B5EF4-FFF2-40B4-BE49-F238E27FC236}">
                <a16:creationId xmlns:a16="http://schemas.microsoft.com/office/drawing/2014/main" id="{19F6E1D9-13AC-91A1-0271-EAC56D88A3E4}"/>
              </a:ext>
            </a:extLst>
          </p:cNvPr>
          <p:cNvSpPr/>
          <p:nvPr/>
        </p:nvSpPr>
        <p:spPr>
          <a:xfrm>
            <a:off x="0" y="-15910"/>
            <a:ext cx="12192001" cy="4029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Assemblea annuale degli iscritti e convegno deontologico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C221F312-BD48-5F6C-33F5-8F35AF205900}"/>
              </a:ext>
            </a:extLst>
          </p:cNvPr>
          <p:cNvSpPr/>
          <p:nvPr/>
        </p:nvSpPr>
        <p:spPr>
          <a:xfrm>
            <a:off x="0" y="6409412"/>
            <a:ext cx="12192001" cy="4485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Ancona, venerdì 6 dicembre 2024</a:t>
            </a:r>
            <a:endParaRPr lang="it-IT" sz="1400" i="0" u="none" strike="noStrike" baseline="0" dirty="0">
              <a:solidFill>
                <a:schemeClr val="bg1"/>
              </a:solidFill>
              <a:latin typeface="Myriad-Bold"/>
            </a:endParaRPr>
          </a:p>
        </p:txBody>
      </p:sp>
      <p:pic>
        <p:nvPicPr>
          <p:cNvPr id="9" name="Immagine 8" descr="Immagine che contiene Carattere, Elementi grafici, schermata, grafica&#10;&#10;Descrizione generata automaticamente">
            <a:extLst>
              <a:ext uri="{FF2B5EF4-FFF2-40B4-BE49-F238E27FC236}">
                <a16:creationId xmlns:a16="http://schemas.microsoft.com/office/drawing/2014/main" id="{E6CD5E1C-4B96-A540-9CFF-D5B1F93AA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134" y="8603"/>
            <a:ext cx="1245352" cy="363930"/>
          </a:xfrm>
          <a:prstGeom prst="rect">
            <a:avLst/>
          </a:prstGeom>
        </p:spPr>
      </p:pic>
      <p:pic>
        <p:nvPicPr>
          <p:cNvPr id="11" name="Immagine 10" descr="Immagine che contiene aria aperta, natura, paesaggio, nuvola&#10;&#10;Descrizione generata automaticamente">
            <a:extLst>
              <a:ext uri="{FF2B5EF4-FFF2-40B4-BE49-F238E27FC236}">
                <a16:creationId xmlns:a16="http://schemas.microsoft.com/office/drawing/2014/main" id="{E166979B-DAD4-F1D1-7BC0-38D01FA37CE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2998"/>
            <a:ext cx="12192000" cy="5475957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3F2B9D57-1557-9A51-983D-86129679324D}"/>
              </a:ext>
            </a:extLst>
          </p:cNvPr>
          <p:cNvSpPr txBox="1"/>
          <p:nvPr/>
        </p:nvSpPr>
        <p:spPr>
          <a:xfrm>
            <a:off x="14514" y="981029"/>
            <a:ext cx="121629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chemeClr val="bg2">
                    <a:lumMod val="25000"/>
                  </a:schemeClr>
                </a:solidFill>
              </a:rPr>
              <a:t>Reddito medio – dato REGIONALE </a:t>
            </a: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2EE2F105-208C-A4AD-6572-5BD9955AD7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8231821"/>
              </p:ext>
            </p:extLst>
          </p:nvPr>
        </p:nvGraphicFramePr>
        <p:xfrm>
          <a:off x="346841" y="1653806"/>
          <a:ext cx="11445765" cy="4557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65F0CDFD-570B-88BB-C2FB-E46AD2A97B27}"/>
              </a:ext>
            </a:extLst>
          </p:cNvPr>
          <p:cNvSpPr txBox="1"/>
          <p:nvPr/>
        </p:nvSpPr>
        <p:spPr>
          <a:xfrm>
            <a:off x="2135604" y="1613349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chemeClr val="bg2">
                    <a:lumMod val="50000"/>
                  </a:schemeClr>
                </a:solidFill>
                <a:latin typeface="Avenir Next LT Pro" panose="020B0504020202020204" pitchFamily="34" charset="0"/>
              </a:rPr>
              <a:t>Estrazione dati nov.24 – da mod. 2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7DA83E36-9869-45AB-E71B-D0416718C2BA}"/>
              </a:ext>
            </a:extLst>
          </p:cNvPr>
          <p:cNvSpPr/>
          <p:nvPr/>
        </p:nvSpPr>
        <p:spPr>
          <a:xfrm>
            <a:off x="14514" y="286079"/>
            <a:ext cx="1219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</a:rPr>
              <a:t>EPAP – UNO SGUARDO AI GEOLOGI</a:t>
            </a:r>
          </a:p>
        </p:txBody>
      </p:sp>
    </p:spTree>
    <p:extLst>
      <p:ext uri="{BB962C8B-B14F-4D97-AF65-F5344CB8AC3E}">
        <p14:creationId xmlns:p14="http://schemas.microsoft.com/office/powerpoint/2010/main" val="634420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A9A143-8B49-7E05-9A10-1536552819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>
            <a:extLst>
              <a:ext uri="{FF2B5EF4-FFF2-40B4-BE49-F238E27FC236}">
                <a16:creationId xmlns:a16="http://schemas.microsoft.com/office/drawing/2014/main" id="{E53225A8-9B9B-C5BC-B659-EA19A8508006}"/>
              </a:ext>
            </a:extLst>
          </p:cNvPr>
          <p:cNvSpPr/>
          <p:nvPr/>
        </p:nvSpPr>
        <p:spPr>
          <a:xfrm>
            <a:off x="0" y="-15910"/>
            <a:ext cx="12192001" cy="4029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Assemblea annuale degli iscritti e convegno deontologico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34B818B-131A-7FFE-7DD1-B61CD3F7EF0A}"/>
              </a:ext>
            </a:extLst>
          </p:cNvPr>
          <p:cNvSpPr/>
          <p:nvPr/>
        </p:nvSpPr>
        <p:spPr>
          <a:xfrm>
            <a:off x="0" y="6409412"/>
            <a:ext cx="12192001" cy="4485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Ancona, venerdì 6 dicembre 2024</a:t>
            </a:r>
            <a:endParaRPr lang="it-IT" sz="1400" i="0" u="none" strike="noStrike" baseline="0" dirty="0">
              <a:solidFill>
                <a:schemeClr val="bg1"/>
              </a:solidFill>
              <a:latin typeface="Myriad-Bold"/>
            </a:endParaRPr>
          </a:p>
        </p:txBody>
      </p:sp>
      <p:pic>
        <p:nvPicPr>
          <p:cNvPr id="9" name="Immagine 8" descr="Immagine che contiene Carattere, Elementi grafici, schermata, grafica&#10;&#10;Descrizione generata automaticamente">
            <a:extLst>
              <a:ext uri="{FF2B5EF4-FFF2-40B4-BE49-F238E27FC236}">
                <a16:creationId xmlns:a16="http://schemas.microsoft.com/office/drawing/2014/main" id="{A0C66F3F-4189-9BD9-6330-F0858DA522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134" y="8603"/>
            <a:ext cx="1245352" cy="363930"/>
          </a:xfrm>
          <a:prstGeom prst="rect">
            <a:avLst/>
          </a:prstGeom>
        </p:spPr>
      </p:pic>
      <p:pic>
        <p:nvPicPr>
          <p:cNvPr id="11" name="Immagine 10" descr="Immagine che contiene aria aperta, natura, paesaggio, nuvola&#10;&#10;Descrizione generata automaticamente">
            <a:extLst>
              <a:ext uri="{FF2B5EF4-FFF2-40B4-BE49-F238E27FC236}">
                <a16:creationId xmlns:a16="http://schemas.microsoft.com/office/drawing/2014/main" id="{F6F615A5-A506-E180-2EA1-A7E0D878C34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2998"/>
            <a:ext cx="12192000" cy="5475957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61206067-29D1-B7B9-0185-6E8135F25A6F}"/>
              </a:ext>
            </a:extLst>
          </p:cNvPr>
          <p:cNvSpPr txBox="1"/>
          <p:nvPr/>
        </p:nvSpPr>
        <p:spPr>
          <a:xfrm>
            <a:off x="283778" y="1943100"/>
            <a:ext cx="1171903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chemeClr val="bg2">
                    <a:lumMod val="25000"/>
                  </a:schemeClr>
                </a:solidFill>
              </a:rPr>
              <a:t>La popolazione attiva è </a:t>
            </a:r>
            <a:r>
              <a:rPr lang="it-IT" sz="2800" b="1" dirty="0" err="1">
                <a:solidFill>
                  <a:schemeClr val="bg2">
                    <a:lumMod val="25000"/>
                  </a:schemeClr>
                </a:solidFill>
              </a:rPr>
              <a:t>prossoché</a:t>
            </a:r>
            <a:r>
              <a:rPr lang="it-IT" sz="2800" b="1" dirty="0">
                <a:solidFill>
                  <a:schemeClr val="bg2">
                    <a:lumMod val="25000"/>
                  </a:schemeClr>
                </a:solidFill>
              </a:rPr>
              <a:t> stabile nell’ultimo decennio.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chemeClr val="bg2">
                    <a:lumMod val="25000"/>
                  </a:schemeClr>
                </a:solidFill>
              </a:rPr>
              <a:t>Si registra una contrazione degli attivi fra i Geologi compensata dalla crescita di altre categorie.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chemeClr val="bg2">
                    <a:lumMod val="25000"/>
                  </a:schemeClr>
                </a:solidFill>
              </a:rPr>
              <a:t>La popolazione attiva fra i  Geologi &lt; 35 anni è minore (7%) rispetto agli Agronomi e Forestali (13%) e al dato medio generale (10%).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chemeClr val="bg2">
                    <a:lumMod val="25000"/>
                  </a:schemeClr>
                </a:solidFill>
              </a:rPr>
              <a:t>Il reddito mostra un trend di crescita importante negli ultimi 5 anni.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chemeClr val="bg2">
                    <a:lumMod val="25000"/>
                  </a:schemeClr>
                </a:solidFill>
              </a:rPr>
              <a:t>Il rapporto Differiti/Attivi è più alto della media e della categoria  degli Agronomi, numericamente più importante.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chemeClr val="bg2">
                    <a:lumMod val="25000"/>
                  </a:schemeClr>
                </a:solidFill>
              </a:rPr>
              <a:t>L’età media dei Geologi è fra le più alte.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chemeClr val="bg2">
                    <a:lumMod val="25000"/>
                  </a:schemeClr>
                </a:solidFill>
              </a:rPr>
              <a:t>L’anzianità contributiva dei Geologi è la più alta.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50E137D9-1487-E4F0-7E2B-E886ECAEEA78}"/>
              </a:ext>
            </a:extLst>
          </p:cNvPr>
          <p:cNvSpPr/>
          <p:nvPr/>
        </p:nvSpPr>
        <p:spPr>
          <a:xfrm>
            <a:off x="0" y="1102861"/>
            <a:ext cx="12192000" cy="769441"/>
          </a:xfrm>
          <a:prstGeom prst="rect">
            <a:avLst/>
          </a:prstGeom>
          <a:solidFill>
            <a:srgbClr val="E50513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bg1"/>
                </a:solidFill>
              </a:rPr>
              <a:t>- invecchiamento demografico -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8B0E7F8E-A2F2-560A-397C-1D286F83A3C3}"/>
              </a:ext>
            </a:extLst>
          </p:cNvPr>
          <p:cNvSpPr/>
          <p:nvPr/>
        </p:nvSpPr>
        <p:spPr>
          <a:xfrm>
            <a:off x="14514" y="286079"/>
            <a:ext cx="1219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</a:rPr>
              <a:t>EPAP – SINTESI GEOLOGI </a:t>
            </a:r>
          </a:p>
        </p:txBody>
      </p:sp>
    </p:spTree>
    <p:extLst>
      <p:ext uri="{BB962C8B-B14F-4D97-AF65-F5344CB8AC3E}">
        <p14:creationId xmlns:p14="http://schemas.microsoft.com/office/powerpoint/2010/main" val="433608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22803B-7DAD-2E4A-0783-3246CA5DC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>
            <a:extLst>
              <a:ext uri="{FF2B5EF4-FFF2-40B4-BE49-F238E27FC236}">
                <a16:creationId xmlns:a16="http://schemas.microsoft.com/office/drawing/2014/main" id="{9219512F-77D0-28DD-FC3E-3C7A92A3EA64}"/>
              </a:ext>
            </a:extLst>
          </p:cNvPr>
          <p:cNvSpPr/>
          <p:nvPr/>
        </p:nvSpPr>
        <p:spPr>
          <a:xfrm>
            <a:off x="0" y="-15910"/>
            <a:ext cx="12192001" cy="4029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Assemblea annuale degli iscritti e convegno deontologico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D6C61CBD-2390-545C-07FF-E3FFF184DE1B}"/>
              </a:ext>
            </a:extLst>
          </p:cNvPr>
          <p:cNvSpPr/>
          <p:nvPr/>
        </p:nvSpPr>
        <p:spPr>
          <a:xfrm>
            <a:off x="0" y="6409412"/>
            <a:ext cx="12192001" cy="4485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Ancona, venerdì 6 dicembre 2024</a:t>
            </a:r>
            <a:endParaRPr lang="it-IT" sz="1400" i="0" u="none" strike="noStrike" baseline="0" dirty="0">
              <a:solidFill>
                <a:schemeClr val="bg1"/>
              </a:solidFill>
              <a:latin typeface="Myriad-Bold"/>
            </a:endParaRPr>
          </a:p>
        </p:txBody>
      </p:sp>
      <p:pic>
        <p:nvPicPr>
          <p:cNvPr id="9" name="Immagine 8" descr="Immagine che contiene Carattere, Elementi grafici, schermata, grafica&#10;&#10;Descrizione generata automaticamente">
            <a:extLst>
              <a:ext uri="{FF2B5EF4-FFF2-40B4-BE49-F238E27FC236}">
                <a16:creationId xmlns:a16="http://schemas.microsoft.com/office/drawing/2014/main" id="{803A4067-6CC3-E6A6-0DD3-E16CA58AB6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134" y="8603"/>
            <a:ext cx="1245352" cy="363930"/>
          </a:xfrm>
          <a:prstGeom prst="rect">
            <a:avLst/>
          </a:prstGeom>
        </p:spPr>
      </p:pic>
      <p:pic>
        <p:nvPicPr>
          <p:cNvPr id="11" name="Immagine 10" descr="Immagine che contiene aria aperta, natura, paesaggio, nuvola&#10;&#10;Descrizione generata automaticamente">
            <a:extLst>
              <a:ext uri="{FF2B5EF4-FFF2-40B4-BE49-F238E27FC236}">
                <a16:creationId xmlns:a16="http://schemas.microsoft.com/office/drawing/2014/main" id="{B0A55BDA-029D-F837-B4AD-520AA7D1909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2998"/>
            <a:ext cx="12192000" cy="5475957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F51DF21C-F69C-A3A4-B86F-0F3BEDE590DF}"/>
              </a:ext>
            </a:extLst>
          </p:cNvPr>
          <p:cNvSpPr txBox="1"/>
          <p:nvPr/>
        </p:nvSpPr>
        <p:spPr>
          <a:xfrm>
            <a:off x="283778" y="1880043"/>
            <a:ext cx="1162444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b="1" dirty="0">
                <a:solidFill>
                  <a:schemeClr val="bg2">
                    <a:lumMod val="25000"/>
                  </a:schemeClr>
                </a:solidFill>
              </a:rPr>
              <a:t>INVECCHIAMENTO DEMOGRAFICO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b="1" dirty="0">
                <a:solidFill>
                  <a:schemeClr val="bg2">
                    <a:lumMod val="25000"/>
                  </a:schemeClr>
                </a:solidFill>
              </a:rPr>
              <a:t>PROFESSIONE PIU’ «ATTRATTIVA»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b="1" dirty="0">
                <a:solidFill>
                  <a:schemeClr val="bg2">
                    <a:lumMod val="25000"/>
                  </a:schemeClr>
                </a:solidFill>
              </a:rPr>
              <a:t>CONSAPEVOLEZZA PREVIDENZIALE DEGLI ISCRITTI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b="1" dirty="0">
                <a:solidFill>
                  <a:schemeClr val="bg2">
                    <a:lumMod val="25000"/>
                  </a:schemeClr>
                </a:solidFill>
              </a:rPr>
              <a:t>ADEGUATEZZA DELLE PRESTAZIONI PREVIDENZIALI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b="1" dirty="0">
                <a:solidFill>
                  <a:schemeClr val="bg2">
                    <a:lumMod val="25000"/>
                  </a:schemeClr>
                </a:solidFill>
              </a:rPr>
              <a:t>WELFARE ATTIVO (PROFESSIONE – GIOVANI)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150135DB-C29F-12B5-D665-2F59EED34A2B}"/>
              </a:ext>
            </a:extLst>
          </p:cNvPr>
          <p:cNvSpPr/>
          <p:nvPr/>
        </p:nvSpPr>
        <p:spPr>
          <a:xfrm>
            <a:off x="7257" y="4805162"/>
            <a:ext cx="12192000" cy="1384995"/>
          </a:xfrm>
          <a:prstGeom prst="rect">
            <a:avLst/>
          </a:prstGeom>
          <a:solidFill>
            <a:srgbClr val="E50513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endParaRPr lang="it-IT" sz="2000" b="1" dirty="0">
              <a:ln w="9525">
                <a:solidFill>
                  <a:prstClr val="white"/>
                </a:solidFill>
                <a:prstDash val="solid"/>
              </a:ln>
              <a:solidFill>
                <a:schemeClr val="bg1"/>
              </a:solidFill>
            </a:endParaRPr>
          </a:p>
          <a:p>
            <a:pPr algn="ctr"/>
            <a:r>
              <a:rPr lang="it-IT" sz="4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bg1"/>
                </a:solidFill>
              </a:rPr>
              <a:t>GRAZIE</a:t>
            </a:r>
          </a:p>
          <a:p>
            <a:pPr algn="ctr"/>
            <a:r>
              <a:rPr lang="it-IT" sz="2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A21A7D2-4B0A-6985-5A86-891257D2D98B}"/>
              </a:ext>
            </a:extLst>
          </p:cNvPr>
          <p:cNvSpPr/>
          <p:nvPr/>
        </p:nvSpPr>
        <p:spPr>
          <a:xfrm>
            <a:off x="14514" y="286079"/>
            <a:ext cx="1219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</a:rPr>
              <a:t>EPAP – LE SFIDE FUTURE IN 5 PUNTI </a:t>
            </a:r>
          </a:p>
        </p:txBody>
      </p:sp>
    </p:spTree>
    <p:extLst>
      <p:ext uri="{BB962C8B-B14F-4D97-AF65-F5344CB8AC3E}">
        <p14:creationId xmlns:p14="http://schemas.microsoft.com/office/powerpoint/2010/main" val="1362011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05C983-A75A-49EA-33CB-A3552D25F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>
            <a:extLst>
              <a:ext uri="{FF2B5EF4-FFF2-40B4-BE49-F238E27FC236}">
                <a16:creationId xmlns:a16="http://schemas.microsoft.com/office/drawing/2014/main" id="{3CC9DD67-133C-FC41-F160-0AECCE5F4EA8}"/>
              </a:ext>
            </a:extLst>
          </p:cNvPr>
          <p:cNvSpPr/>
          <p:nvPr/>
        </p:nvSpPr>
        <p:spPr>
          <a:xfrm>
            <a:off x="0" y="-15910"/>
            <a:ext cx="12192001" cy="4029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Assemblea annuale degli iscritti e convegno deontologico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C1E5B88B-F138-A0D8-4027-01C91EDCC413}"/>
              </a:ext>
            </a:extLst>
          </p:cNvPr>
          <p:cNvSpPr/>
          <p:nvPr/>
        </p:nvSpPr>
        <p:spPr>
          <a:xfrm>
            <a:off x="0" y="6409412"/>
            <a:ext cx="12192001" cy="4485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Ancona, venerdì 6 dicembre 2024</a:t>
            </a:r>
            <a:endParaRPr lang="it-IT" sz="1400" i="0" u="none" strike="noStrike" baseline="0" dirty="0">
              <a:solidFill>
                <a:schemeClr val="bg1"/>
              </a:solidFill>
              <a:latin typeface="Myriad-Bold"/>
            </a:endParaRPr>
          </a:p>
        </p:txBody>
      </p:sp>
      <p:pic>
        <p:nvPicPr>
          <p:cNvPr id="9" name="Immagine 8" descr="Immagine che contiene Carattere, Elementi grafici, schermata, grafica&#10;&#10;Descrizione generata automaticamente">
            <a:extLst>
              <a:ext uri="{FF2B5EF4-FFF2-40B4-BE49-F238E27FC236}">
                <a16:creationId xmlns:a16="http://schemas.microsoft.com/office/drawing/2014/main" id="{C124EA24-7633-2A97-F734-7900B5E72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134" y="8603"/>
            <a:ext cx="1245352" cy="363930"/>
          </a:xfrm>
          <a:prstGeom prst="rect">
            <a:avLst/>
          </a:prstGeom>
        </p:spPr>
      </p:pic>
      <p:pic>
        <p:nvPicPr>
          <p:cNvPr id="11" name="Immagine 10" descr="Immagine che contiene aria aperta, natura, paesaggio, nuvola&#10;&#10;Descrizione generata automaticamente">
            <a:extLst>
              <a:ext uri="{FF2B5EF4-FFF2-40B4-BE49-F238E27FC236}">
                <a16:creationId xmlns:a16="http://schemas.microsoft.com/office/drawing/2014/main" id="{7DC91DDC-53EB-87B2-26B3-DE2AE043425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3501"/>
            <a:ext cx="12192000" cy="5475957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9943D7C-A491-8CF1-E3DE-1B10262B25F8}"/>
              </a:ext>
            </a:extLst>
          </p:cNvPr>
          <p:cNvSpPr txBox="1"/>
          <p:nvPr/>
        </p:nvSpPr>
        <p:spPr>
          <a:xfrm>
            <a:off x="147145" y="1140290"/>
            <a:ext cx="118977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prstClr val="black"/>
                </a:solidFill>
                <a:latin typeface="Calibri" panose="020F0502020204030204"/>
              </a:rPr>
              <a:t>SISTEMA PREVIDENZIALE CONTRIBUTIVO PURO A CAPITALIZZAZIONE, CON RIVALUTAZIONE DEL FONDO SOGGETTIVO ANCORATA ALLA MEDIA MOBILE QUINQUENNALE DEL PIL NOMINALE </a:t>
            </a:r>
          </a:p>
        </p:txBody>
      </p:sp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4E53E0BB-F6E3-A695-1E36-0F257234A2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2802866"/>
              </p:ext>
            </p:extLst>
          </p:nvPr>
        </p:nvGraphicFramePr>
        <p:xfrm>
          <a:off x="5097517" y="2012366"/>
          <a:ext cx="6663554" cy="4153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C1A0496-ED41-ECAC-8A5D-47DBB10996E2}"/>
              </a:ext>
            </a:extLst>
          </p:cNvPr>
          <p:cNvSpPr txBox="1"/>
          <p:nvPr/>
        </p:nvSpPr>
        <p:spPr>
          <a:xfrm>
            <a:off x="515007" y="2148996"/>
            <a:ext cx="4372304" cy="1569660"/>
          </a:xfrm>
          <a:prstGeom prst="rect">
            <a:avLst/>
          </a:prstGeom>
          <a:solidFill>
            <a:srgbClr val="E50513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Calibri" panose="020F0502020204030204"/>
              </a:rPr>
              <a:t>EPAP – cassa PLURICATEGORIALE</a:t>
            </a:r>
          </a:p>
          <a:p>
            <a:pPr algn="ctr"/>
            <a:r>
              <a:rPr lang="it-IT" sz="2400" b="1" dirty="0">
                <a:solidFill>
                  <a:schemeClr val="bg1"/>
                </a:solidFill>
                <a:latin typeface="Calibri" panose="020F0502020204030204"/>
              </a:rPr>
              <a:t>esempio unico nel panorama delle casse di previdenza dei professionisti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443EAF8-4B7A-1377-206F-34D406DFF405}"/>
              </a:ext>
            </a:extLst>
          </p:cNvPr>
          <p:cNvSpPr txBox="1"/>
          <p:nvPr/>
        </p:nvSpPr>
        <p:spPr>
          <a:xfrm>
            <a:off x="515007" y="4485148"/>
            <a:ext cx="4372304" cy="15696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8A9A86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F8F8F8"/>
                </a:solidFill>
                <a:latin typeface="Calibri" panose="020F0502020204030204"/>
              </a:rPr>
              <a:t>Governance più complessa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F8F8F8"/>
                </a:solidFill>
                <a:latin typeface="Calibri" panose="020F0502020204030204"/>
              </a:rPr>
              <a:t>Superamento dei «confini» di categoria</a:t>
            </a:r>
          </a:p>
        </p:txBody>
      </p:sp>
      <p:sp>
        <p:nvSpPr>
          <p:cNvPr id="14" name="Freccia in giù 13">
            <a:extLst>
              <a:ext uri="{FF2B5EF4-FFF2-40B4-BE49-F238E27FC236}">
                <a16:creationId xmlns:a16="http://schemas.microsoft.com/office/drawing/2014/main" id="{638F0508-5FE3-B0C7-5BD9-990B679F73C5}"/>
              </a:ext>
            </a:extLst>
          </p:cNvPr>
          <p:cNvSpPr/>
          <p:nvPr/>
        </p:nvSpPr>
        <p:spPr>
          <a:xfrm>
            <a:off x="2473048" y="3919260"/>
            <a:ext cx="301684" cy="482376"/>
          </a:xfrm>
          <a:prstGeom prst="downArrow">
            <a:avLst>
              <a:gd name="adj1" fmla="val 50000"/>
              <a:gd name="adj2" fmla="val 51923"/>
            </a:avLst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CB6B8174-B2D8-E14D-474B-17BE4EA2DAAA}"/>
              </a:ext>
            </a:extLst>
          </p:cNvPr>
          <p:cNvSpPr/>
          <p:nvPr/>
        </p:nvSpPr>
        <p:spPr>
          <a:xfrm>
            <a:off x="14514" y="314010"/>
            <a:ext cx="121629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</a:rPr>
              <a:t>IL CONTESTO EPAP</a:t>
            </a:r>
          </a:p>
        </p:txBody>
      </p:sp>
    </p:spTree>
    <p:extLst>
      <p:ext uri="{BB962C8B-B14F-4D97-AF65-F5344CB8AC3E}">
        <p14:creationId xmlns:p14="http://schemas.microsoft.com/office/powerpoint/2010/main" val="2394268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6AC33C-EF3A-732F-9694-2F6B894C1F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>
            <a:extLst>
              <a:ext uri="{FF2B5EF4-FFF2-40B4-BE49-F238E27FC236}">
                <a16:creationId xmlns:a16="http://schemas.microsoft.com/office/drawing/2014/main" id="{3215FC01-B3F4-995B-9066-34279488EB73}"/>
              </a:ext>
            </a:extLst>
          </p:cNvPr>
          <p:cNvSpPr/>
          <p:nvPr/>
        </p:nvSpPr>
        <p:spPr>
          <a:xfrm>
            <a:off x="0" y="-15910"/>
            <a:ext cx="12192001" cy="4029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Assemblea annuale degli iscritti e convegno deontologico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5213305B-4B13-A940-1BF4-A1722C1B5266}"/>
              </a:ext>
            </a:extLst>
          </p:cNvPr>
          <p:cNvSpPr/>
          <p:nvPr/>
        </p:nvSpPr>
        <p:spPr>
          <a:xfrm>
            <a:off x="0" y="6409412"/>
            <a:ext cx="12192001" cy="4485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Ancona, venerdì 6 dicembre 2024</a:t>
            </a:r>
            <a:endParaRPr lang="it-IT" sz="1400" i="0" u="none" strike="noStrike" baseline="0" dirty="0">
              <a:solidFill>
                <a:schemeClr val="bg1"/>
              </a:solidFill>
              <a:latin typeface="Myriad-Bold"/>
            </a:endParaRPr>
          </a:p>
        </p:txBody>
      </p:sp>
      <p:pic>
        <p:nvPicPr>
          <p:cNvPr id="9" name="Immagine 8" descr="Immagine che contiene Carattere, Elementi grafici, schermata, grafica&#10;&#10;Descrizione generata automaticamente">
            <a:extLst>
              <a:ext uri="{FF2B5EF4-FFF2-40B4-BE49-F238E27FC236}">
                <a16:creationId xmlns:a16="http://schemas.microsoft.com/office/drawing/2014/main" id="{F28B0825-C1C7-D02C-163D-8D59FEA97B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134" y="8603"/>
            <a:ext cx="1245352" cy="363930"/>
          </a:xfrm>
          <a:prstGeom prst="rect">
            <a:avLst/>
          </a:prstGeom>
        </p:spPr>
      </p:pic>
      <p:pic>
        <p:nvPicPr>
          <p:cNvPr id="11" name="Immagine 10" descr="Immagine che contiene aria aperta, natura, paesaggio, nuvola&#10;&#10;Descrizione generata automaticamente">
            <a:extLst>
              <a:ext uri="{FF2B5EF4-FFF2-40B4-BE49-F238E27FC236}">
                <a16:creationId xmlns:a16="http://schemas.microsoft.com/office/drawing/2014/main" id="{FEE4FAE6-76C8-7270-134E-956C6B6B01A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" y="870888"/>
            <a:ext cx="12192000" cy="5475957"/>
          </a:xfrm>
          <a:prstGeom prst="rect">
            <a:avLst/>
          </a:prstGeom>
          <a:ln>
            <a:noFill/>
          </a:ln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2F45725D-AD9B-A459-C247-99AAD113DB0F}"/>
              </a:ext>
            </a:extLst>
          </p:cNvPr>
          <p:cNvSpPr/>
          <p:nvPr/>
        </p:nvSpPr>
        <p:spPr>
          <a:xfrm>
            <a:off x="301575" y="4351746"/>
            <a:ext cx="4603533" cy="1077218"/>
          </a:xfrm>
          <a:prstGeom prst="rect">
            <a:avLst/>
          </a:prstGeom>
          <a:solidFill>
            <a:srgbClr val="E50513"/>
          </a:solidFill>
          <a:ln>
            <a:solidFill>
              <a:srgbClr val="C0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it-IT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/>
              </a:rPr>
              <a:t>Avanzo tecnico 137 mln € a 50 anni (2072)</a:t>
            </a:r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139842F3-EB76-7C63-A0C5-017D389087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7686890"/>
              </p:ext>
            </p:extLst>
          </p:nvPr>
        </p:nvGraphicFramePr>
        <p:xfrm>
          <a:off x="5202618" y="1199076"/>
          <a:ext cx="6589462" cy="3813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ttangolo 9">
            <a:extLst>
              <a:ext uri="{FF2B5EF4-FFF2-40B4-BE49-F238E27FC236}">
                <a16:creationId xmlns:a16="http://schemas.microsoft.com/office/drawing/2014/main" id="{B67D1246-485B-C49E-EF43-D8C060FA64BB}"/>
              </a:ext>
            </a:extLst>
          </p:cNvPr>
          <p:cNvSpPr/>
          <p:nvPr/>
        </p:nvSpPr>
        <p:spPr>
          <a:xfrm>
            <a:off x="14514" y="286079"/>
            <a:ext cx="1219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</a:rPr>
              <a:t>SOSTENIBILITA’ DELL’EPAP  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23428D2-DA27-51CC-0AE8-4D9E1D599D87}"/>
              </a:ext>
            </a:extLst>
          </p:cNvPr>
          <p:cNvSpPr txBox="1"/>
          <p:nvPr/>
        </p:nvSpPr>
        <p:spPr>
          <a:xfrm>
            <a:off x="225103" y="1558189"/>
            <a:ext cx="475647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Patrimonio netto (riserve) 125 mln €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000" b="1" kern="0" dirty="0"/>
              <a:t>Fondo Contributo soggettivo 1042 mln €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Fondo Pensioni 222 mln €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800" b="1" kern="0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* </a:t>
            </a:r>
            <a:r>
              <a:rPr kumimoji="0" lang="it-IT" sz="160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Da Bilancio consuntivo 2023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3B9A18F-4BBF-E652-4177-EAB98B752D62}"/>
              </a:ext>
            </a:extLst>
          </p:cNvPr>
          <p:cNvSpPr txBox="1"/>
          <p:nvPr/>
        </p:nvSpPr>
        <p:spPr>
          <a:xfrm>
            <a:off x="225103" y="3608866"/>
            <a:ext cx="46800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b="1" kern="0" dirty="0"/>
              <a:t>Sostenibilità a 50 anni 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b="1" kern="0" dirty="0"/>
              <a:t>Da Bilancio Tecnico Attuariale 2022</a:t>
            </a:r>
            <a:endParaRPr lang="it-IT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A9CCC06-0CC0-1566-565C-54D3C07E92A1}"/>
              </a:ext>
            </a:extLst>
          </p:cNvPr>
          <p:cNvSpPr txBox="1"/>
          <p:nvPr/>
        </p:nvSpPr>
        <p:spPr>
          <a:xfrm>
            <a:off x="4934963" y="4966426"/>
            <a:ext cx="712477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800" b="1" kern="0" dirty="0"/>
              <a:t>Saldo previdenziale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800" b="1" kern="0" dirty="0"/>
              <a:t>(differenza contributi prestazioni) 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800" b="1" kern="0" dirty="0"/>
              <a:t>sempre positivo fino al 2027 (50 anni)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882750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1A9DA1-ECB1-2C73-C813-55B8E34AF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>
            <a:extLst>
              <a:ext uri="{FF2B5EF4-FFF2-40B4-BE49-F238E27FC236}">
                <a16:creationId xmlns:a16="http://schemas.microsoft.com/office/drawing/2014/main" id="{A741538C-C8C8-2335-2B27-BCBDD3090811}"/>
              </a:ext>
            </a:extLst>
          </p:cNvPr>
          <p:cNvSpPr/>
          <p:nvPr/>
        </p:nvSpPr>
        <p:spPr>
          <a:xfrm>
            <a:off x="0" y="-15910"/>
            <a:ext cx="12192001" cy="4029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Assemblea annuale degli iscritti e convegno deontologico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FE9DDCA2-8BCE-1F00-460C-8C91857171A5}"/>
              </a:ext>
            </a:extLst>
          </p:cNvPr>
          <p:cNvSpPr/>
          <p:nvPr/>
        </p:nvSpPr>
        <p:spPr>
          <a:xfrm>
            <a:off x="0" y="6409412"/>
            <a:ext cx="12192001" cy="4485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Ancona, venerdì 6 dicembre 2024</a:t>
            </a:r>
            <a:endParaRPr lang="it-IT" sz="1400" i="0" u="none" strike="noStrike" baseline="0" dirty="0">
              <a:solidFill>
                <a:schemeClr val="bg1"/>
              </a:solidFill>
              <a:latin typeface="Myriad-Bold"/>
            </a:endParaRPr>
          </a:p>
        </p:txBody>
      </p:sp>
      <p:pic>
        <p:nvPicPr>
          <p:cNvPr id="9" name="Immagine 8" descr="Immagine che contiene Carattere, Elementi grafici, schermata, grafica&#10;&#10;Descrizione generata automaticamente">
            <a:extLst>
              <a:ext uri="{FF2B5EF4-FFF2-40B4-BE49-F238E27FC236}">
                <a16:creationId xmlns:a16="http://schemas.microsoft.com/office/drawing/2014/main" id="{38A26C0B-C09C-A748-3495-A782720A2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134" y="8603"/>
            <a:ext cx="1245352" cy="363930"/>
          </a:xfrm>
          <a:prstGeom prst="rect">
            <a:avLst/>
          </a:prstGeom>
        </p:spPr>
      </p:pic>
      <p:pic>
        <p:nvPicPr>
          <p:cNvPr id="11" name="Immagine 10" descr="Immagine che contiene aria aperta, natura, paesaggio, nuvola&#10;&#10;Descrizione generata automaticamente">
            <a:extLst>
              <a:ext uri="{FF2B5EF4-FFF2-40B4-BE49-F238E27FC236}">
                <a16:creationId xmlns:a16="http://schemas.microsoft.com/office/drawing/2014/main" id="{956D6EDB-4EDD-CEA4-4847-6E3F0C38A7C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2998"/>
            <a:ext cx="12192000" cy="5475957"/>
          </a:xfrm>
          <a:prstGeom prst="rect">
            <a:avLst/>
          </a:prstGeom>
        </p:spPr>
      </p:pic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CA654139-43DE-44AB-C846-87E766729B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0063123"/>
              </p:ext>
            </p:extLst>
          </p:nvPr>
        </p:nvGraphicFramePr>
        <p:xfrm>
          <a:off x="383875" y="1481958"/>
          <a:ext cx="11398221" cy="4645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CasellaDiTesto 5">
            <a:extLst>
              <a:ext uri="{FF2B5EF4-FFF2-40B4-BE49-F238E27FC236}">
                <a16:creationId xmlns:a16="http://schemas.microsoft.com/office/drawing/2014/main" id="{953BA58D-EF5D-6DDC-8D5B-9A5354F1EED1}"/>
              </a:ext>
            </a:extLst>
          </p:cNvPr>
          <p:cNvSpPr txBox="1"/>
          <p:nvPr/>
        </p:nvSpPr>
        <p:spPr>
          <a:xfrm>
            <a:off x="383875" y="1084280"/>
            <a:ext cx="26536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r>
              <a:rPr lang="it-IT" sz="1600" dirty="0">
                <a:solidFill>
                  <a:prstClr val="black"/>
                </a:solidFill>
                <a:latin typeface="Avenir Next LT Pro"/>
                <a:ea typeface="Segoe UI Black" panose="020B0A02040204020203" pitchFamily="34" charset="0"/>
                <a:cs typeface="Times New Roman" panose="02020603050405020304" pitchFamily="18" charset="0"/>
              </a:rPr>
              <a:t>Dati desunti dal BTA 2022</a:t>
            </a:r>
            <a:endParaRPr lang="it-IT" sz="1600" dirty="0">
              <a:solidFill>
                <a:prstClr val="black"/>
              </a:solidFill>
              <a:latin typeface="Avenir Next LT Pro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496E41F4-93F6-1FCF-3AF3-75E85DCBE395}"/>
              </a:ext>
            </a:extLst>
          </p:cNvPr>
          <p:cNvSpPr/>
          <p:nvPr/>
        </p:nvSpPr>
        <p:spPr>
          <a:xfrm>
            <a:off x="14514" y="286079"/>
            <a:ext cx="1219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</a:rPr>
              <a:t>ISCRITTI EPAP - EVOLUZIONE</a:t>
            </a:r>
          </a:p>
        </p:txBody>
      </p:sp>
    </p:spTree>
    <p:extLst>
      <p:ext uri="{BB962C8B-B14F-4D97-AF65-F5344CB8AC3E}">
        <p14:creationId xmlns:p14="http://schemas.microsoft.com/office/powerpoint/2010/main" val="2561921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126161-15A7-44A2-D7BE-8097758022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>
            <a:extLst>
              <a:ext uri="{FF2B5EF4-FFF2-40B4-BE49-F238E27FC236}">
                <a16:creationId xmlns:a16="http://schemas.microsoft.com/office/drawing/2014/main" id="{BA03376A-94EF-F4F2-90FF-73CF7AEDF230}"/>
              </a:ext>
            </a:extLst>
          </p:cNvPr>
          <p:cNvSpPr/>
          <p:nvPr/>
        </p:nvSpPr>
        <p:spPr>
          <a:xfrm>
            <a:off x="0" y="-15910"/>
            <a:ext cx="12192001" cy="4029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Assemblea annuale degli iscritti e convegno deontologico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2F03F3EC-E8EB-23AC-ABFA-780164E57DE0}"/>
              </a:ext>
            </a:extLst>
          </p:cNvPr>
          <p:cNvSpPr/>
          <p:nvPr/>
        </p:nvSpPr>
        <p:spPr>
          <a:xfrm>
            <a:off x="0" y="6409412"/>
            <a:ext cx="12192001" cy="4485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Ancona, venerdì 6 dicembre 2024</a:t>
            </a:r>
            <a:endParaRPr lang="it-IT" sz="1400" i="0" u="none" strike="noStrike" baseline="0" dirty="0">
              <a:solidFill>
                <a:schemeClr val="bg1"/>
              </a:solidFill>
              <a:latin typeface="Myriad-Bold"/>
            </a:endParaRPr>
          </a:p>
        </p:txBody>
      </p:sp>
      <p:pic>
        <p:nvPicPr>
          <p:cNvPr id="9" name="Immagine 8" descr="Immagine che contiene Carattere, Elementi grafici, schermata, grafica&#10;&#10;Descrizione generata automaticamente">
            <a:extLst>
              <a:ext uri="{FF2B5EF4-FFF2-40B4-BE49-F238E27FC236}">
                <a16:creationId xmlns:a16="http://schemas.microsoft.com/office/drawing/2014/main" id="{3827B264-D5FF-0B8D-AFCB-5EA96C93C3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134" y="8603"/>
            <a:ext cx="1245352" cy="363930"/>
          </a:xfrm>
          <a:prstGeom prst="rect">
            <a:avLst/>
          </a:prstGeom>
        </p:spPr>
      </p:pic>
      <p:pic>
        <p:nvPicPr>
          <p:cNvPr id="11" name="Immagine 10" descr="Immagine che contiene aria aperta, natura, paesaggio, nuvola&#10;&#10;Descrizione generata automaticamente">
            <a:extLst>
              <a:ext uri="{FF2B5EF4-FFF2-40B4-BE49-F238E27FC236}">
                <a16:creationId xmlns:a16="http://schemas.microsoft.com/office/drawing/2014/main" id="{F1FCE372-D32A-A50B-87E8-84E79021B0D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2998"/>
            <a:ext cx="12192000" cy="5475957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52157963-B2F5-A7A0-1AD6-D75AF4A8B0DA}"/>
              </a:ext>
            </a:extLst>
          </p:cNvPr>
          <p:cNvSpPr/>
          <p:nvPr/>
        </p:nvSpPr>
        <p:spPr>
          <a:xfrm>
            <a:off x="-14514" y="5838604"/>
            <a:ext cx="12192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</a:rPr>
              <a:t>Anno 2045 contribuenti = pensionati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950418C6-8877-907F-E19C-6D47A764A65E}"/>
              </a:ext>
            </a:extLst>
          </p:cNvPr>
          <p:cNvSpPr/>
          <p:nvPr/>
        </p:nvSpPr>
        <p:spPr>
          <a:xfrm>
            <a:off x="830312" y="975296"/>
            <a:ext cx="320312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it-IT" sz="2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latin typeface="Calibri" panose="020F0502020204030204"/>
              </a:rPr>
              <a:t>Dati desunti da BTA 2022</a:t>
            </a:r>
          </a:p>
        </p:txBody>
      </p:sp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FC2302B6-F9AF-30C7-8350-5E76ECD59F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8935649"/>
              </p:ext>
            </p:extLst>
          </p:nvPr>
        </p:nvGraphicFramePr>
        <p:xfrm>
          <a:off x="830312" y="1364896"/>
          <a:ext cx="10184526" cy="4487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ttangolo 4">
            <a:extLst>
              <a:ext uri="{FF2B5EF4-FFF2-40B4-BE49-F238E27FC236}">
                <a16:creationId xmlns:a16="http://schemas.microsoft.com/office/drawing/2014/main" id="{40E8253D-DA46-F738-BFA2-4D6E564C4427}"/>
              </a:ext>
            </a:extLst>
          </p:cNvPr>
          <p:cNvSpPr/>
          <p:nvPr/>
        </p:nvSpPr>
        <p:spPr>
          <a:xfrm>
            <a:off x="14514" y="286079"/>
            <a:ext cx="1219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</a:rPr>
              <a:t>ISCRITTI EPAP - EVOLUZIONE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15BDB61F-76F4-6F2B-62D9-D0A40B7FB8CF}"/>
              </a:ext>
            </a:extLst>
          </p:cNvPr>
          <p:cNvSpPr/>
          <p:nvPr/>
        </p:nvSpPr>
        <p:spPr>
          <a:xfrm>
            <a:off x="4151889" y="1762017"/>
            <a:ext cx="4967687" cy="7694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it-IT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2022</a:t>
            </a:r>
            <a:r>
              <a:rPr lang="it-IT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 &gt;&gt; </a:t>
            </a:r>
            <a:r>
              <a:rPr lang="it-IT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2072</a:t>
            </a:r>
          </a:p>
        </p:txBody>
      </p:sp>
    </p:spTree>
    <p:extLst>
      <p:ext uri="{BB962C8B-B14F-4D97-AF65-F5344CB8AC3E}">
        <p14:creationId xmlns:p14="http://schemas.microsoft.com/office/powerpoint/2010/main" val="3540244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87B91-2D13-8898-C585-322209F30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>
            <a:extLst>
              <a:ext uri="{FF2B5EF4-FFF2-40B4-BE49-F238E27FC236}">
                <a16:creationId xmlns:a16="http://schemas.microsoft.com/office/drawing/2014/main" id="{332B72D5-509A-890B-BAD5-44AF8D1080C5}"/>
              </a:ext>
            </a:extLst>
          </p:cNvPr>
          <p:cNvSpPr/>
          <p:nvPr/>
        </p:nvSpPr>
        <p:spPr>
          <a:xfrm>
            <a:off x="0" y="-15910"/>
            <a:ext cx="12192001" cy="4029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Assemblea annuale degli iscritti e convegno deontologico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B9FA5A17-7E03-AB0A-93F1-49178D074141}"/>
              </a:ext>
            </a:extLst>
          </p:cNvPr>
          <p:cNvSpPr/>
          <p:nvPr/>
        </p:nvSpPr>
        <p:spPr>
          <a:xfrm>
            <a:off x="0" y="6409412"/>
            <a:ext cx="12192001" cy="4485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Ancona, venerdì 6 dicembre 2024</a:t>
            </a:r>
            <a:endParaRPr lang="it-IT" sz="1400" i="0" u="none" strike="noStrike" baseline="0" dirty="0">
              <a:solidFill>
                <a:schemeClr val="bg1"/>
              </a:solidFill>
              <a:latin typeface="Myriad-Bold"/>
            </a:endParaRPr>
          </a:p>
        </p:txBody>
      </p:sp>
      <p:pic>
        <p:nvPicPr>
          <p:cNvPr id="9" name="Immagine 8" descr="Immagine che contiene Carattere, Elementi grafici, schermata, grafica&#10;&#10;Descrizione generata automaticamente">
            <a:extLst>
              <a:ext uri="{FF2B5EF4-FFF2-40B4-BE49-F238E27FC236}">
                <a16:creationId xmlns:a16="http://schemas.microsoft.com/office/drawing/2014/main" id="{6E78586D-4ABA-A748-66A2-8CF5CE106D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134" y="8603"/>
            <a:ext cx="1245352" cy="363930"/>
          </a:xfrm>
          <a:prstGeom prst="rect">
            <a:avLst/>
          </a:prstGeom>
        </p:spPr>
      </p:pic>
      <p:pic>
        <p:nvPicPr>
          <p:cNvPr id="11" name="Immagine 10" descr="Immagine che contiene aria aperta, natura, paesaggio, nuvola&#10;&#10;Descrizione generata automaticamente">
            <a:extLst>
              <a:ext uri="{FF2B5EF4-FFF2-40B4-BE49-F238E27FC236}">
                <a16:creationId xmlns:a16="http://schemas.microsoft.com/office/drawing/2014/main" id="{0BFDDC84-AEAB-4856-388E-5711CB13244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2998"/>
            <a:ext cx="12192000" cy="5475957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0015CD69-212C-85DF-A798-4C83C605BB56}"/>
              </a:ext>
            </a:extLst>
          </p:cNvPr>
          <p:cNvSpPr/>
          <p:nvPr/>
        </p:nvSpPr>
        <p:spPr>
          <a:xfrm>
            <a:off x="14514" y="286079"/>
            <a:ext cx="1219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</a:rPr>
              <a:t>ISCRITTI EPAP – PROVVEDIMENTI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1A6BF77-B01A-2385-31B1-9D7245FACF38}"/>
              </a:ext>
            </a:extLst>
          </p:cNvPr>
          <p:cNvSpPr txBox="1"/>
          <p:nvPr/>
        </p:nvSpPr>
        <p:spPr>
          <a:xfrm>
            <a:off x="900302" y="2144236"/>
            <a:ext cx="104544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 defTabSz="457200">
              <a:buFont typeface="Wingdings" panose="05000000000000000000" pitchFamily="2" charset="2"/>
              <a:buChar char="§"/>
              <a:defRPr/>
            </a:pPr>
            <a:r>
              <a:rPr lang="it-IT" sz="2400" dirty="0">
                <a:solidFill>
                  <a:prstClr val="black"/>
                </a:solidFill>
                <a:latin typeface="Avenir Next LT Pro" panose="020B0504020202020204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Rivede</a:t>
            </a:r>
            <a:r>
              <a:rPr lang="it-IT" sz="2400" dirty="0">
                <a:solidFill>
                  <a:prstClr val="black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l’approccio al tema della rateizzazione del debito contributivo attraverso una misura di carattere strutturale e non più puntuale  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3644F6F-3F04-D95B-938C-387D6271B478}"/>
              </a:ext>
            </a:extLst>
          </p:cNvPr>
          <p:cNvSpPr txBox="1"/>
          <p:nvPr/>
        </p:nvSpPr>
        <p:spPr>
          <a:xfrm>
            <a:off x="900303" y="3183466"/>
            <a:ext cx="1045446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buFont typeface="Wingdings" panose="05000000000000000000" pitchFamily="2" charset="2"/>
              <a:buChar char="§"/>
            </a:pPr>
            <a:r>
              <a:rPr lang="it-IT" sz="2400" dirty="0">
                <a:solidFill>
                  <a:prstClr val="black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Consente di ricondurre gli iscritti verso una situazione di regolarità, riducendo al minimo il contenzioso </a:t>
            </a:r>
          </a:p>
          <a:p>
            <a:pPr marL="514350" indent="-514350" algn="just">
              <a:buFont typeface="Wingdings" panose="05000000000000000000" pitchFamily="2" charset="2"/>
              <a:buChar char="§"/>
            </a:pPr>
            <a:endParaRPr lang="it-IT" sz="2400" dirty="0">
              <a:solidFill>
                <a:prstClr val="black"/>
              </a:solidFill>
              <a:latin typeface="Avenir Next LT Pro" panose="020B05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Font typeface="Wingdings" panose="05000000000000000000" pitchFamily="2" charset="2"/>
              <a:buChar char="§"/>
            </a:pPr>
            <a:r>
              <a:rPr lang="it-IT" sz="2400" dirty="0">
                <a:solidFill>
                  <a:prstClr val="black"/>
                </a:solidFill>
                <a:latin typeface="Avenir Next LT Pro" panose="020B0504020202020204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Favorisce</a:t>
            </a:r>
            <a:r>
              <a:rPr lang="it-IT" sz="2400" dirty="0">
                <a:solidFill>
                  <a:prstClr val="black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una ragionevole personalizzazione per il rientro del debito (di importo pari o superiore a </a:t>
            </a:r>
            <a:r>
              <a:rPr lang="it-IT" sz="2400" b="1" dirty="0">
                <a:solidFill>
                  <a:prstClr val="black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1000 euro</a:t>
            </a:r>
            <a:r>
              <a:rPr lang="it-IT" sz="2400" dirty="0">
                <a:solidFill>
                  <a:prstClr val="black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 Sarà l’iscritto a scegliere l’importo della rata (</a:t>
            </a:r>
            <a:r>
              <a:rPr lang="it-IT" sz="2400" b="1" dirty="0">
                <a:solidFill>
                  <a:prstClr val="black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 100 euro/mese</a:t>
            </a:r>
            <a:r>
              <a:rPr lang="it-IT" sz="2400" dirty="0">
                <a:solidFill>
                  <a:prstClr val="black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e la durata del piano di rateizzazione (</a:t>
            </a:r>
            <a:r>
              <a:rPr lang="it-IT" sz="2400" b="1" dirty="0">
                <a:solidFill>
                  <a:prstClr val="black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max 7 anni</a:t>
            </a:r>
            <a:r>
              <a:rPr lang="it-IT" sz="2400" dirty="0">
                <a:solidFill>
                  <a:prstClr val="black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BBDAF75-8177-0FF5-4A81-A18135ABA3E2}"/>
              </a:ext>
            </a:extLst>
          </p:cNvPr>
          <p:cNvSpPr txBox="1"/>
          <p:nvPr/>
        </p:nvSpPr>
        <p:spPr>
          <a:xfrm>
            <a:off x="283778" y="1140636"/>
            <a:ext cx="116244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La rateizzazione strutturale dei debiti contributivi</a:t>
            </a:r>
          </a:p>
        </p:txBody>
      </p:sp>
    </p:spTree>
    <p:extLst>
      <p:ext uri="{BB962C8B-B14F-4D97-AF65-F5344CB8AC3E}">
        <p14:creationId xmlns:p14="http://schemas.microsoft.com/office/powerpoint/2010/main" val="2570451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F92A80-39AF-8E2C-CD5B-8DE9C3FC48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>
            <a:extLst>
              <a:ext uri="{FF2B5EF4-FFF2-40B4-BE49-F238E27FC236}">
                <a16:creationId xmlns:a16="http://schemas.microsoft.com/office/drawing/2014/main" id="{0C574A3B-DEC9-1EAB-7DC3-DFC55CD424E6}"/>
              </a:ext>
            </a:extLst>
          </p:cNvPr>
          <p:cNvSpPr/>
          <p:nvPr/>
        </p:nvSpPr>
        <p:spPr>
          <a:xfrm>
            <a:off x="0" y="-15910"/>
            <a:ext cx="12192001" cy="4029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Assemblea annuale degli iscritti e convegno deontologico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9835EDC5-CE45-6BBB-D588-9D5A8DD38A67}"/>
              </a:ext>
            </a:extLst>
          </p:cNvPr>
          <p:cNvSpPr/>
          <p:nvPr/>
        </p:nvSpPr>
        <p:spPr>
          <a:xfrm>
            <a:off x="0" y="6409412"/>
            <a:ext cx="12192001" cy="4485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Ancona, venerdì 6 dicembre 2024</a:t>
            </a:r>
            <a:endParaRPr lang="it-IT" sz="1400" i="0" u="none" strike="noStrike" baseline="0" dirty="0">
              <a:solidFill>
                <a:schemeClr val="bg1"/>
              </a:solidFill>
              <a:latin typeface="Myriad-Bold"/>
            </a:endParaRPr>
          </a:p>
        </p:txBody>
      </p:sp>
      <p:pic>
        <p:nvPicPr>
          <p:cNvPr id="9" name="Immagine 8" descr="Immagine che contiene Carattere, Elementi grafici, schermata, grafica&#10;&#10;Descrizione generata automaticamente">
            <a:extLst>
              <a:ext uri="{FF2B5EF4-FFF2-40B4-BE49-F238E27FC236}">
                <a16:creationId xmlns:a16="http://schemas.microsoft.com/office/drawing/2014/main" id="{43F37443-55D5-4174-D4FF-876282700C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134" y="8603"/>
            <a:ext cx="1245352" cy="363930"/>
          </a:xfrm>
          <a:prstGeom prst="rect">
            <a:avLst/>
          </a:prstGeom>
        </p:spPr>
      </p:pic>
      <p:pic>
        <p:nvPicPr>
          <p:cNvPr id="11" name="Immagine 10" descr="Immagine che contiene aria aperta, natura, paesaggio, nuvola&#10;&#10;Descrizione generata automaticamente">
            <a:extLst>
              <a:ext uri="{FF2B5EF4-FFF2-40B4-BE49-F238E27FC236}">
                <a16:creationId xmlns:a16="http://schemas.microsoft.com/office/drawing/2014/main" id="{8FA13D13-E15F-A9AB-808D-37CBA70927C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2998"/>
            <a:ext cx="12192000" cy="5475957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13406A8B-0542-FA5E-2402-7BBDB1D69484}"/>
              </a:ext>
            </a:extLst>
          </p:cNvPr>
          <p:cNvSpPr/>
          <p:nvPr/>
        </p:nvSpPr>
        <p:spPr>
          <a:xfrm>
            <a:off x="14514" y="286079"/>
            <a:ext cx="1219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</a:rPr>
              <a:t>ISCRITTI EPAP – PROVVEDIMENTI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C5CDD4D-4862-C0C4-E7AC-75553B874F2E}"/>
              </a:ext>
            </a:extLst>
          </p:cNvPr>
          <p:cNvSpPr txBox="1"/>
          <p:nvPr/>
        </p:nvSpPr>
        <p:spPr>
          <a:xfrm>
            <a:off x="690093" y="1881475"/>
            <a:ext cx="1045446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Modelli 2: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l’iscritto deve aver presentato tutti i modelli 2 scaduti fino alla data della domanda e aver comunicato la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PEC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Versamenti contributivi: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l’iscritto deve essere in regola con i  versamenti riferiti alle scadenze contributive fino alla data della domanda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Età: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l’iscritto deve avere un’età che gli consenta di pagare l’ultima rata non oltre il 75° anno di età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11531DD-A786-3FBD-E66B-6602455FB894}"/>
              </a:ext>
            </a:extLst>
          </p:cNvPr>
          <p:cNvSpPr txBox="1"/>
          <p:nvPr/>
        </p:nvSpPr>
        <p:spPr>
          <a:xfrm>
            <a:off x="283778" y="1140636"/>
            <a:ext cx="116244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3200" b="1" i="0" u="none" strike="noStrike" kern="0" cap="none" spc="0" normalizeH="0" baseline="0" noProof="0" dirty="0">
                <a:ln>
                  <a:noFill/>
                </a:ln>
                <a:solidFill>
                  <a:srgbClr val="E8E8E8">
                    <a:lumMod val="25000"/>
                  </a:srgbClr>
                </a:solidFill>
                <a:effectLst/>
                <a:uLnTx/>
                <a:uFillTx/>
              </a:rPr>
              <a:t>La rateizzazione strutturale dei debiti contributivi</a:t>
            </a:r>
            <a:r>
              <a:rPr lang="it-IT" sz="3200" b="1" kern="0" dirty="0">
                <a:solidFill>
                  <a:srgbClr val="E8E8E8">
                    <a:lumMod val="25000"/>
                  </a:srgbClr>
                </a:solidFill>
              </a:rPr>
              <a:t>: requisiti</a:t>
            </a:r>
            <a:endParaRPr kumimoji="0" lang="it-IT" sz="3200" b="1" i="0" u="none" strike="noStrike" kern="0" cap="none" spc="0" normalizeH="0" baseline="0" noProof="0" dirty="0">
              <a:ln>
                <a:noFill/>
              </a:ln>
              <a:solidFill>
                <a:srgbClr val="E8E8E8">
                  <a:lumMod val="2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7D6843B-4E4C-CC2F-540D-B3250880282C}"/>
              </a:ext>
            </a:extLst>
          </p:cNvPr>
          <p:cNvSpPr txBox="1"/>
          <p:nvPr/>
        </p:nvSpPr>
        <p:spPr>
          <a:xfrm>
            <a:off x="199695" y="5058924"/>
            <a:ext cx="11624444" cy="133025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/>
        </p:spPr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marR="0" lvl="0" indent="0" algn="just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Sono esclusi i contributi da versare nel corso dell’anno in cui l’iscritto chiede la rateizzazione </a:t>
            </a:r>
            <a:r>
              <a:rPr kumimoji="0" lang="it-IT" sz="2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(es. richiesta 2022 – rateizzazione ammessa per un debito cumulato fino al 2020)</a:t>
            </a:r>
          </a:p>
        </p:txBody>
      </p:sp>
    </p:spTree>
    <p:extLst>
      <p:ext uri="{BB962C8B-B14F-4D97-AF65-F5344CB8AC3E}">
        <p14:creationId xmlns:p14="http://schemas.microsoft.com/office/powerpoint/2010/main" val="308550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861FC4-2B22-D65A-C503-DCB230106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>
            <a:extLst>
              <a:ext uri="{FF2B5EF4-FFF2-40B4-BE49-F238E27FC236}">
                <a16:creationId xmlns:a16="http://schemas.microsoft.com/office/drawing/2014/main" id="{04DEF956-498D-0AC4-65D2-E56AFBC64A23}"/>
              </a:ext>
            </a:extLst>
          </p:cNvPr>
          <p:cNvSpPr/>
          <p:nvPr/>
        </p:nvSpPr>
        <p:spPr>
          <a:xfrm>
            <a:off x="0" y="-15910"/>
            <a:ext cx="12192001" cy="4029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Assemblea annuale degli iscritti e convegno deontologico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208E52A3-EA6B-3DC6-2492-8A2AB4B13E17}"/>
              </a:ext>
            </a:extLst>
          </p:cNvPr>
          <p:cNvSpPr/>
          <p:nvPr/>
        </p:nvSpPr>
        <p:spPr>
          <a:xfrm>
            <a:off x="0" y="6409412"/>
            <a:ext cx="12192001" cy="4485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Ancona, venerdì 6 dicembre 2024</a:t>
            </a:r>
            <a:endParaRPr lang="it-IT" sz="1400" i="0" u="none" strike="noStrike" baseline="0" dirty="0">
              <a:solidFill>
                <a:schemeClr val="bg1"/>
              </a:solidFill>
              <a:latin typeface="Myriad-Bold"/>
            </a:endParaRPr>
          </a:p>
        </p:txBody>
      </p:sp>
      <p:pic>
        <p:nvPicPr>
          <p:cNvPr id="9" name="Immagine 8" descr="Immagine che contiene Carattere, Elementi grafici, schermata, grafica&#10;&#10;Descrizione generata automaticamente">
            <a:extLst>
              <a:ext uri="{FF2B5EF4-FFF2-40B4-BE49-F238E27FC236}">
                <a16:creationId xmlns:a16="http://schemas.microsoft.com/office/drawing/2014/main" id="{C77B22C9-E869-4538-AB6E-3EE403A0F7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134" y="8603"/>
            <a:ext cx="1245352" cy="363930"/>
          </a:xfrm>
          <a:prstGeom prst="rect">
            <a:avLst/>
          </a:prstGeom>
        </p:spPr>
      </p:pic>
      <p:pic>
        <p:nvPicPr>
          <p:cNvPr id="11" name="Immagine 10" descr="Immagine che contiene aria aperta, natura, paesaggio, nuvola&#10;&#10;Descrizione generata automaticamente">
            <a:extLst>
              <a:ext uri="{FF2B5EF4-FFF2-40B4-BE49-F238E27FC236}">
                <a16:creationId xmlns:a16="http://schemas.microsoft.com/office/drawing/2014/main" id="{8DAF0811-29FB-02E0-FCFC-305EA8D4C1C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2998"/>
            <a:ext cx="12192000" cy="5475957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262D054F-6161-F767-770F-7F111792976D}"/>
              </a:ext>
            </a:extLst>
          </p:cNvPr>
          <p:cNvSpPr txBox="1"/>
          <p:nvPr/>
        </p:nvSpPr>
        <p:spPr>
          <a:xfrm>
            <a:off x="483477" y="1322652"/>
            <a:ext cx="11435254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19.325 circa gli iscritti attivi e i pensionati contribuenti**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0" lang="it-IT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7.596 Geologi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0" lang="it-IT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9.684 Agronomi e Forestali 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0" lang="it-IT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1.933 Chimici e Fisici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0" lang="it-IT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112 Attuari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50 anni l’età media degli attivi (51 per uomini - 47 per donne) *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45% degli iscritti attivi è concentrato fra i 40-54 anni di età *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10% circa sono gli iscritti attivi &lt; 35 anni di età *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79% degli iscritti attivi è costituito da uomini  - 21% da donne *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* Dati indicativi desunti dal BTA 2022 | ** Dati da Bilancio consuntivo 2023 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A7BF008A-2DBC-F0C7-951D-5AFDA3F374F2}"/>
              </a:ext>
            </a:extLst>
          </p:cNvPr>
          <p:cNvSpPr/>
          <p:nvPr/>
        </p:nvSpPr>
        <p:spPr>
          <a:xfrm>
            <a:off x="14514" y="286079"/>
            <a:ext cx="1219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</a:rPr>
              <a:t>ISCRITTI EPAP – ALCUNI NUMERI</a:t>
            </a:r>
          </a:p>
        </p:txBody>
      </p:sp>
    </p:spTree>
    <p:extLst>
      <p:ext uri="{BB962C8B-B14F-4D97-AF65-F5344CB8AC3E}">
        <p14:creationId xmlns:p14="http://schemas.microsoft.com/office/powerpoint/2010/main" val="2163589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4DAA27-B3AA-6EC0-400F-9A631D275B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>
            <a:extLst>
              <a:ext uri="{FF2B5EF4-FFF2-40B4-BE49-F238E27FC236}">
                <a16:creationId xmlns:a16="http://schemas.microsoft.com/office/drawing/2014/main" id="{DDE329D5-9652-96E3-A1EA-40D8F76A2021}"/>
              </a:ext>
            </a:extLst>
          </p:cNvPr>
          <p:cNvSpPr/>
          <p:nvPr/>
        </p:nvSpPr>
        <p:spPr>
          <a:xfrm>
            <a:off x="0" y="-15910"/>
            <a:ext cx="12192001" cy="4029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Assemblea annuale degli iscritti e convegno deontologico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FFCC59E3-AF16-73D2-BE2F-86D15521AA5C}"/>
              </a:ext>
            </a:extLst>
          </p:cNvPr>
          <p:cNvSpPr/>
          <p:nvPr/>
        </p:nvSpPr>
        <p:spPr>
          <a:xfrm>
            <a:off x="0" y="6409412"/>
            <a:ext cx="12192001" cy="4485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Ancona, venerdì 6 dicembre 2024</a:t>
            </a:r>
            <a:endParaRPr lang="it-IT" sz="1400" i="0" u="none" strike="noStrike" baseline="0" dirty="0">
              <a:solidFill>
                <a:schemeClr val="bg1"/>
              </a:solidFill>
              <a:latin typeface="Myriad-Bold"/>
            </a:endParaRPr>
          </a:p>
        </p:txBody>
      </p:sp>
      <p:pic>
        <p:nvPicPr>
          <p:cNvPr id="9" name="Immagine 8" descr="Immagine che contiene Carattere, Elementi grafici, schermata, grafica&#10;&#10;Descrizione generata automaticamente">
            <a:extLst>
              <a:ext uri="{FF2B5EF4-FFF2-40B4-BE49-F238E27FC236}">
                <a16:creationId xmlns:a16="http://schemas.microsoft.com/office/drawing/2014/main" id="{D49AFD19-A215-B394-227B-387F6144E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134" y="8603"/>
            <a:ext cx="1245352" cy="363930"/>
          </a:xfrm>
          <a:prstGeom prst="rect">
            <a:avLst/>
          </a:prstGeom>
        </p:spPr>
      </p:pic>
      <p:pic>
        <p:nvPicPr>
          <p:cNvPr id="11" name="Immagine 10" descr="Immagine che contiene aria aperta, natura, paesaggio, nuvola&#10;&#10;Descrizione generata automaticamente">
            <a:extLst>
              <a:ext uri="{FF2B5EF4-FFF2-40B4-BE49-F238E27FC236}">
                <a16:creationId xmlns:a16="http://schemas.microsoft.com/office/drawing/2014/main" id="{26F5336F-6B14-5C36-CEB1-03782BD5731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2998"/>
            <a:ext cx="12192000" cy="5475957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ACA4A495-C730-65D5-BD4E-C4AC8F9E2173}"/>
              </a:ext>
            </a:extLst>
          </p:cNvPr>
          <p:cNvSpPr txBox="1"/>
          <p:nvPr/>
        </p:nvSpPr>
        <p:spPr>
          <a:xfrm>
            <a:off x="378373" y="1499917"/>
            <a:ext cx="1143525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64% circa è il rapporto Differiti/Attivi *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16,4 anni è l’anzianità media contributiva *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46.339 euro il valore del montante contributivo medio degli attivi *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31.340 euro il reddito netto medio degli attivi (33.549 euro per gli uomini, 22.835 per le donne) *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Redditi degli attivi e dei pensionati contribuenti in crescita costante negli ultimi anni (cresciuto fra il 15% e il 48% nel periodo 19-22) ** 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* Dati indicativi desunti dal BTA 2022 | ** Dati da Bilancio consuntivo 2023 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DCE0FF59-472E-431B-24E6-BE1E51A863A6}"/>
              </a:ext>
            </a:extLst>
          </p:cNvPr>
          <p:cNvSpPr/>
          <p:nvPr/>
        </p:nvSpPr>
        <p:spPr>
          <a:xfrm>
            <a:off x="14514" y="286079"/>
            <a:ext cx="1219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</a:rPr>
              <a:t>ISCRITTI EPAP – ALCUNI NUMERI</a:t>
            </a:r>
          </a:p>
        </p:txBody>
      </p:sp>
    </p:spTree>
    <p:extLst>
      <p:ext uri="{BB962C8B-B14F-4D97-AF65-F5344CB8AC3E}">
        <p14:creationId xmlns:p14="http://schemas.microsoft.com/office/powerpoint/2010/main" val="1779424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Overr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Overr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Overr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Luna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Luna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Luna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Luna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Tecnologia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  <a:fontScheme name="Onde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nde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ppt/theme/themeOverride6.xml><?xml version="1.0" encoding="utf-8"?>
<a:themeOverride xmlns:a="http://schemas.openxmlformats.org/drawingml/2006/main">
  <a:clrScheme name="Tecnologia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  <a:fontScheme name="Onde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nde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ppt/theme/themeOverride7.xml><?xml version="1.0" encoding="utf-8"?>
<a:themeOverride xmlns:a="http://schemas.openxmlformats.org/drawingml/2006/main">
  <a:clrScheme name="Tecnologia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  <a:fontScheme name="Onde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nde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ppt/theme/themeOverride8.xml><?xml version="1.0" encoding="utf-8"?>
<a:themeOverride xmlns:a="http://schemas.openxmlformats.org/drawingml/2006/main">
  <a:clrScheme name="Tecnologia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  <a:fontScheme name="Onde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nde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1330</Words>
  <Application>Microsoft Office PowerPoint</Application>
  <PresentationFormat>Widescreen</PresentationFormat>
  <Paragraphs>230</Paragraphs>
  <Slides>18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7" baseType="lpstr">
      <vt:lpstr>Aptos</vt:lpstr>
      <vt:lpstr>Aptos Display</vt:lpstr>
      <vt:lpstr>Arial</vt:lpstr>
      <vt:lpstr>Avenir Next LT Pro</vt:lpstr>
      <vt:lpstr>Calibri</vt:lpstr>
      <vt:lpstr>Myriad-Bold</vt:lpstr>
      <vt:lpstr>Segoe UI Black</vt:lpstr>
      <vt:lpstr>Wingdings</vt:lpstr>
      <vt:lpstr>Tema di Office</vt:lpstr>
      <vt:lpstr>Assemblea annuale degli iscritti e convegno deontologico I GEOLOGI E IL TERRITORIO Ancona, venerdì 6 dicembre 2024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GEOLOGO DEL FUTURO:  al servizio «segreto» delle comunità  Esplorare le nuove frontiere della geologia tramite  Intelligenza Artificiale, modelli numerici e virtuali</dc:title>
  <dc:creator>Bendia FABRIZIO</dc:creator>
  <cp:lastModifiedBy>Walter Borghi</cp:lastModifiedBy>
  <cp:revision>36</cp:revision>
  <dcterms:created xsi:type="dcterms:W3CDTF">2024-06-19T07:00:34Z</dcterms:created>
  <dcterms:modified xsi:type="dcterms:W3CDTF">2024-12-05T21:32:38Z</dcterms:modified>
</cp:coreProperties>
</file>