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48" r:id="rId2"/>
  </p:sldMasterIdLst>
  <p:notesMasterIdLst>
    <p:notesMasterId r:id="rId32"/>
  </p:notesMasterIdLst>
  <p:sldIdLst>
    <p:sldId id="258" r:id="rId3"/>
    <p:sldId id="267" r:id="rId4"/>
    <p:sldId id="266"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65" r:id="rId21"/>
    <p:sldId id="283" r:id="rId22"/>
    <p:sldId id="284" r:id="rId23"/>
    <p:sldId id="285" r:id="rId24"/>
    <p:sldId id="264" r:id="rId25"/>
    <p:sldId id="260" r:id="rId26"/>
    <p:sldId id="261" r:id="rId27"/>
    <p:sldId id="262" r:id="rId28"/>
    <p:sldId id="287" r:id="rId29"/>
    <p:sldId id="263" r:id="rId30"/>
    <p:sldId id="286" r:id="rId3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C1"/>
    <a:srgbClr val="0070C0"/>
    <a:srgbClr val="E5A352"/>
    <a:srgbClr val="E50513"/>
    <a:srgbClr val="EC6503"/>
    <a:srgbClr val="EB6303"/>
    <a:srgbClr val="E307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46" autoAdjust="0"/>
    <p:restoredTop sz="71776" autoAdjust="0"/>
  </p:normalViewPr>
  <p:slideViewPr>
    <p:cSldViewPr snapToGrid="0">
      <p:cViewPr varScale="1">
        <p:scale>
          <a:sx n="82" d="100"/>
          <a:sy n="82" d="100"/>
        </p:scale>
        <p:origin x="1854" y="9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15T18:58:32.35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17695 1,'110'2,"-1"6,163 31,-169-26,-69-10,60 13,-77-10,1 1,-2 0,25 14,23 12,58 24,-72-32,82 31,-116-49,0 0,-1 2,0-1,0 2,0 0,17 17,4 1,-31-23,0-1,0 1,-1 0,0 1,1-1,-2 1,1 0,-1 0,0 0,0 0,0 0,-1 1,0 0,0-1,-1 1,1 9,0 7,-1-1,-1 1,-5 37,4-54,0-1,0 0,-1 0,0 0,0 0,0 0,0 0,-1-1,1 1,-1-1,0 1,-1-1,1 0,-1 0,0-1,0 1,0-1,0 1,-1-1,1 0,-1-1,0 1,0-1,1 0,-2-1,-4 2,-15 3,0-1,0-1,0-1,-29-1,47-2,-237 1,-406-50,571 39,-429-64,391 54,-148-5,175 15,58 5,-45-1,-717-37,779 42,-182-16,-466-19,188-1,22 0,159 25,-30 0,-1288 12,1175 28,167-6,-194 30,126-10,3-24,209-10,-135-8,-62 2,223 10,57-6,-49 1,-812-8,748 13,13 1,79-10,-71 13,62-10,1-2,-84-6,29-1,-2688 3,2607-13,4 0,-1718 13,867 1,1015 1,-50 9,-20 0,-269-11,254-12,-62-1,158 13,16-1,0 1,0 0,0 1,-16 3,26-3,0 0,0 0,-1 0,1 0,0 1,0-1,0 1,0 0,1 0,-1 0,0 0,1 0,0 1,-1-1,1 1,0 0,0-1,0 1,1 0,-3 6,-1 3,0 0,1 0,1 0,0 1,1-1,-2 24,4-32,0-1,0 0,1 0,-1 0,1 0,-1 1,1-1,0 0,0 0,1 0,-1 0,0-1,1 1,0 0,0 0,0-1,0 0,0 1,0-1,1 0,-1 0,1 0,-1 0,1 0,0-1,0 1,0-1,0 0,0 0,0 0,5 1,87 15,2-5,133 0,-57-4,418 1,-398-9,-149 2,50 8,43 3,32-1,5 0,32-14,162 4,-228 8,154 4,-58-1,13-1,104-13,-331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306342-606D-4263-A71B-61AA872B629A}" type="datetimeFigureOut">
              <a:rPr lang="it-IT" smtClean="0"/>
              <a:t>05/12/2024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708E61-BEFE-4681-B2CE-0C28A169C744}" type="slidenum">
              <a:rPr lang="it-IT" smtClean="0"/>
              <a:t>‹N›</a:t>
            </a:fld>
            <a:endParaRPr lang="it-IT"/>
          </a:p>
        </p:txBody>
      </p:sp>
    </p:spTree>
    <p:extLst>
      <p:ext uri="{BB962C8B-B14F-4D97-AF65-F5344CB8AC3E}">
        <p14:creationId xmlns:p14="http://schemas.microsoft.com/office/powerpoint/2010/main" val="538167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it.wikipedia.org/wiki/Ordinamento_giuridico" TargetMode="External"/><Relationship Id="rId3" Type="http://schemas.openxmlformats.org/officeDocument/2006/relationships/hyperlink" Target="https://it.wikipedia.org/wiki/Diritto" TargetMode="External"/><Relationship Id="rId7" Type="http://schemas.openxmlformats.org/officeDocument/2006/relationships/hyperlink" Target="https://it.wikipedia.org/wiki/Fonte_(diritto)"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it.wikipedia.org/wiki/Norma_giuridica" TargetMode="External"/><Relationship Id="rId5" Type="http://schemas.openxmlformats.org/officeDocument/2006/relationships/hyperlink" Target="https://it.wikipedia.org/wiki/Fattispecie" TargetMode="External"/><Relationship Id="rId4" Type="http://schemas.openxmlformats.org/officeDocument/2006/relationships/hyperlink" Target="https://it.wikipedia.org/wiki/Lacuna_(diritto)"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it.wikipedia.org/wiki/Ordinamento_giuridico" TargetMode="External"/><Relationship Id="rId3" Type="http://schemas.openxmlformats.org/officeDocument/2006/relationships/hyperlink" Target="https://it.wikipedia.org/wiki/Diritto" TargetMode="External"/><Relationship Id="rId7" Type="http://schemas.openxmlformats.org/officeDocument/2006/relationships/hyperlink" Target="https://it.wikipedia.org/wiki/Fonte_(diritto)"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it.wikipedia.org/wiki/Norma_giuridica" TargetMode="External"/><Relationship Id="rId5" Type="http://schemas.openxmlformats.org/officeDocument/2006/relationships/hyperlink" Target="https://it.wikipedia.org/wiki/Fattispecie" TargetMode="External"/><Relationship Id="rId4" Type="http://schemas.openxmlformats.org/officeDocument/2006/relationships/hyperlink" Target="https://it.wikipedia.org/wiki/Lacuna_(diritto)"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it.wikipedia.org/wiki/Ordinamento_giuridico" TargetMode="External"/><Relationship Id="rId3" Type="http://schemas.openxmlformats.org/officeDocument/2006/relationships/hyperlink" Target="https://it.wikipedia.org/wiki/Diritto" TargetMode="External"/><Relationship Id="rId7" Type="http://schemas.openxmlformats.org/officeDocument/2006/relationships/hyperlink" Target="https://it.wikipedia.org/wiki/Fonte_(diritto)"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it.wikipedia.org/wiki/Norma_giuridica" TargetMode="External"/><Relationship Id="rId5" Type="http://schemas.openxmlformats.org/officeDocument/2006/relationships/hyperlink" Target="https://it.wikipedia.org/wiki/Fattispecie" TargetMode="External"/><Relationship Id="rId4" Type="http://schemas.openxmlformats.org/officeDocument/2006/relationships/hyperlink" Target="https://it.wikipedia.org/wiki/Lacuna_(diritto)"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425950" y="692150"/>
            <a:ext cx="3314700" cy="1865313"/>
          </a:xfrm>
        </p:spPr>
      </p:sp>
      <p:sp>
        <p:nvSpPr>
          <p:cNvPr id="3" name="Segnaposto note 2"/>
          <p:cNvSpPr>
            <a:spLocks noGrp="1"/>
          </p:cNvSpPr>
          <p:nvPr>
            <p:ph type="body" idx="1"/>
          </p:nvPr>
        </p:nvSpPr>
        <p:spPr/>
        <p:txBody>
          <a:bodyPr/>
          <a:lstStyle/>
          <a:p>
            <a:r>
              <a:rPr lang="it-IT" dirty="0"/>
              <a:t>Definizione e principi della Legge</a:t>
            </a:r>
          </a:p>
        </p:txBody>
      </p:sp>
      <p:sp>
        <p:nvSpPr>
          <p:cNvPr id="4" name="Segnaposto numero diapositiva 3"/>
          <p:cNvSpPr>
            <a:spLocks noGrp="1"/>
          </p:cNvSpPr>
          <p:nvPr>
            <p:ph type="sldNum" sz="quarter" idx="5"/>
          </p:nvPr>
        </p:nvSpPr>
        <p:spPr/>
        <p:txBody>
          <a:bodyPr/>
          <a:lstStyle/>
          <a:p>
            <a:fld id="{D2EA7F10-32E8-4D54-B1C1-903459361989}" type="slidenum">
              <a:rPr lang="it-IT" smtClean="0"/>
              <a:t>2</a:t>
            </a:fld>
            <a:endParaRPr lang="it-IT"/>
          </a:p>
        </p:txBody>
      </p:sp>
    </p:spTree>
    <p:extLst>
      <p:ext uri="{BB962C8B-B14F-4D97-AF65-F5344CB8AC3E}">
        <p14:creationId xmlns:p14="http://schemas.microsoft.com/office/powerpoint/2010/main" val="2325387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Attuazione articolo 1 comma 2 = principio della concorrenza</a:t>
            </a:r>
          </a:p>
          <a:p>
            <a:r>
              <a:rPr lang="it-IT" dirty="0"/>
              <a:t>Articolo 8 comma 2 = richiamo al principio dell’equo compenso, la stazione appaltante deve garantire l’applicazione del principio</a:t>
            </a:r>
          </a:p>
          <a:p>
            <a:endParaRPr lang="it-IT" dirty="0"/>
          </a:p>
          <a:p>
            <a:r>
              <a:rPr lang="it-IT" dirty="0"/>
              <a:t>Articolo 108, comma 5. «L’elemento relativo al costo , anche nei casi di cui alle disposizioni richiamate al comma 1, può assumere la forma di un prezzo o costo fisso sulla base del quale gli operatori economici competeranno solo in base a criteri qualitativi.</a:t>
            </a:r>
          </a:p>
          <a:p>
            <a:endParaRPr lang="it-IT" dirty="0"/>
          </a:p>
        </p:txBody>
      </p:sp>
      <p:sp>
        <p:nvSpPr>
          <p:cNvPr id="4" name="Segnaposto numero diapositiva 3"/>
          <p:cNvSpPr>
            <a:spLocks noGrp="1"/>
          </p:cNvSpPr>
          <p:nvPr>
            <p:ph type="sldNum" sz="quarter" idx="5"/>
          </p:nvPr>
        </p:nvSpPr>
        <p:spPr/>
        <p:txBody>
          <a:bodyPr/>
          <a:lstStyle/>
          <a:p>
            <a:fld id="{32708E61-BEFE-4681-B2CE-0C28A169C744}" type="slidenum">
              <a:rPr lang="it-IT" smtClean="0"/>
              <a:t>20</a:t>
            </a:fld>
            <a:endParaRPr lang="it-IT"/>
          </a:p>
        </p:txBody>
      </p:sp>
    </p:spTree>
    <p:extLst>
      <p:ext uri="{BB962C8B-B14F-4D97-AF65-F5344CB8AC3E}">
        <p14:creationId xmlns:p14="http://schemas.microsoft.com/office/powerpoint/2010/main" val="4236737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2708E61-BEFE-4681-B2CE-0C28A169C744}" type="slidenum">
              <a:rPr lang="it-IT" smtClean="0"/>
              <a:t>24</a:t>
            </a:fld>
            <a:endParaRPr lang="it-IT"/>
          </a:p>
        </p:txBody>
      </p:sp>
    </p:spTree>
    <p:extLst>
      <p:ext uri="{BB962C8B-B14F-4D97-AF65-F5344CB8AC3E}">
        <p14:creationId xmlns:p14="http://schemas.microsoft.com/office/powerpoint/2010/main" val="2384799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2708E61-BEFE-4681-B2CE-0C28A169C744}" type="slidenum">
              <a:rPr lang="it-IT" smtClean="0"/>
              <a:t>25</a:t>
            </a:fld>
            <a:endParaRPr lang="it-IT"/>
          </a:p>
        </p:txBody>
      </p:sp>
    </p:spTree>
    <p:extLst>
      <p:ext uri="{BB962C8B-B14F-4D97-AF65-F5344CB8AC3E}">
        <p14:creationId xmlns:p14="http://schemas.microsoft.com/office/powerpoint/2010/main" val="2909361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2708E61-BEFE-4681-B2CE-0C28A169C744}" type="slidenum">
              <a:rPr lang="it-IT" smtClean="0"/>
              <a:t>26</a:t>
            </a:fld>
            <a:endParaRPr lang="it-IT"/>
          </a:p>
        </p:txBody>
      </p:sp>
    </p:spTree>
    <p:extLst>
      <p:ext uri="{BB962C8B-B14F-4D97-AF65-F5344CB8AC3E}">
        <p14:creationId xmlns:p14="http://schemas.microsoft.com/office/powerpoint/2010/main" val="2607942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A3F36-5841-FD9A-D8CC-647E6CB5097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EF75B85-516C-10DE-C3A3-C6CAB936951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37CD86C-1EEF-2216-49E5-5D904A295E2E}"/>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65915C29-73D2-0F5C-1DEE-D611778ABE00}"/>
              </a:ext>
            </a:extLst>
          </p:cNvPr>
          <p:cNvSpPr>
            <a:spLocks noGrp="1"/>
          </p:cNvSpPr>
          <p:nvPr>
            <p:ph type="sldNum" sz="quarter" idx="5"/>
          </p:nvPr>
        </p:nvSpPr>
        <p:spPr/>
        <p:txBody>
          <a:bodyPr/>
          <a:lstStyle/>
          <a:p>
            <a:fld id="{32708E61-BEFE-4681-B2CE-0C28A169C744}" type="slidenum">
              <a:rPr lang="it-IT" smtClean="0"/>
              <a:t>27</a:t>
            </a:fld>
            <a:endParaRPr lang="it-IT"/>
          </a:p>
        </p:txBody>
      </p:sp>
    </p:spTree>
    <p:extLst>
      <p:ext uri="{BB962C8B-B14F-4D97-AF65-F5344CB8AC3E}">
        <p14:creationId xmlns:p14="http://schemas.microsoft.com/office/powerpoint/2010/main" val="3456875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2708E61-BEFE-4681-B2CE-0C28A169C744}" type="slidenum">
              <a:rPr lang="it-IT" smtClean="0"/>
              <a:t>28</a:t>
            </a:fld>
            <a:endParaRPr lang="it-IT"/>
          </a:p>
        </p:txBody>
      </p:sp>
    </p:spTree>
    <p:extLst>
      <p:ext uri="{BB962C8B-B14F-4D97-AF65-F5344CB8AC3E}">
        <p14:creationId xmlns:p14="http://schemas.microsoft.com/office/powerpoint/2010/main" val="9307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0FBB1-6A30-080E-41CB-6BC8D9A2023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FCC070E-7290-F706-F099-521544973FE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CBFDCE0-F327-B020-F668-92D4E621BF8A}"/>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AFD5F486-C248-5DB5-5940-359098B6EDE3}"/>
              </a:ext>
            </a:extLst>
          </p:cNvPr>
          <p:cNvSpPr>
            <a:spLocks noGrp="1"/>
          </p:cNvSpPr>
          <p:nvPr>
            <p:ph type="sldNum" sz="quarter" idx="5"/>
          </p:nvPr>
        </p:nvSpPr>
        <p:spPr/>
        <p:txBody>
          <a:bodyPr/>
          <a:lstStyle/>
          <a:p>
            <a:fld id="{32708E61-BEFE-4681-B2CE-0C28A169C744}" type="slidenum">
              <a:rPr lang="it-IT" smtClean="0"/>
              <a:t>29</a:t>
            </a:fld>
            <a:endParaRPr lang="it-IT"/>
          </a:p>
        </p:txBody>
      </p:sp>
    </p:spTree>
    <p:extLst>
      <p:ext uri="{BB962C8B-B14F-4D97-AF65-F5344CB8AC3E}">
        <p14:creationId xmlns:p14="http://schemas.microsoft.com/office/powerpoint/2010/main" val="2889594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425950" y="692150"/>
            <a:ext cx="3314700" cy="1865313"/>
          </a:xfrm>
        </p:spPr>
      </p:sp>
      <p:sp>
        <p:nvSpPr>
          <p:cNvPr id="3" name="Segnaposto note 2"/>
          <p:cNvSpPr>
            <a:spLocks noGrp="1"/>
          </p:cNvSpPr>
          <p:nvPr>
            <p:ph type="body" idx="1"/>
          </p:nvPr>
        </p:nvSpPr>
        <p:spPr/>
        <p:txBody>
          <a:bodyPr/>
          <a:lstStyle/>
          <a:p>
            <a:r>
              <a:rPr lang="it-IT" dirty="0"/>
              <a:t>Ambito di applicazione. </a:t>
            </a:r>
            <a:r>
              <a:rPr lang="it-IT" b="1" dirty="0"/>
              <a:t>Importanza del contratto o accordo scritto</a:t>
            </a:r>
          </a:p>
        </p:txBody>
      </p:sp>
      <p:sp>
        <p:nvSpPr>
          <p:cNvPr id="4" name="Segnaposto numero diapositiva 3"/>
          <p:cNvSpPr>
            <a:spLocks noGrp="1"/>
          </p:cNvSpPr>
          <p:nvPr>
            <p:ph type="sldNum" sz="quarter" idx="5"/>
          </p:nvPr>
        </p:nvSpPr>
        <p:spPr/>
        <p:txBody>
          <a:bodyPr/>
          <a:lstStyle/>
          <a:p>
            <a:fld id="{D2EA7F10-32E8-4D54-B1C1-903459361989}" type="slidenum">
              <a:rPr lang="it-IT" smtClean="0"/>
              <a:t>3</a:t>
            </a:fld>
            <a:endParaRPr lang="it-IT"/>
          </a:p>
        </p:txBody>
      </p:sp>
    </p:spTree>
    <p:extLst>
      <p:ext uri="{BB962C8B-B14F-4D97-AF65-F5344CB8AC3E}">
        <p14:creationId xmlns:p14="http://schemas.microsoft.com/office/powerpoint/2010/main" val="1374694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425950" y="692150"/>
            <a:ext cx="3314700" cy="1865313"/>
          </a:xfrm>
        </p:spPr>
      </p:sp>
      <p:sp>
        <p:nvSpPr>
          <p:cNvPr id="3" name="Segnaposto note 2"/>
          <p:cNvSpPr>
            <a:spLocks noGrp="1"/>
          </p:cNvSpPr>
          <p:nvPr>
            <p:ph type="body" idx="1"/>
          </p:nvPr>
        </p:nvSpPr>
        <p:spPr/>
        <p:txBody>
          <a:bodyPr/>
          <a:lstStyle/>
          <a:p>
            <a:r>
              <a:rPr lang="it-IT" dirty="0"/>
              <a:t>Clausole di nullità e riferimento al decreto parametri</a:t>
            </a:r>
          </a:p>
        </p:txBody>
      </p:sp>
      <p:sp>
        <p:nvSpPr>
          <p:cNvPr id="4" name="Segnaposto numero diapositiva 3"/>
          <p:cNvSpPr>
            <a:spLocks noGrp="1"/>
          </p:cNvSpPr>
          <p:nvPr>
            <p:ph type="sldNum" sz="quarter" idx="5"/>
          </p:nvPr>
        </p:nvSpPr>
        <p:spPr/>
        <p:txBody>
          <a:bodyPr/>
          <a:lstStyle/>
          <a:p>
            <a:fld id="{D2EA7F10-32E8-4D54-B1C1-903459361989}" type="slidenum">
              <a:rPr lang="it-IT" smtClean="0"/>
              <a:t>4</a:t>
            </a:fld>
            <a:endParaRPr lang="it-IT"/>
          </a:p>
        </p:txBody>
      </p:sp>
    </p:spTree>
    <p:extLst>
      <p:ext uri="{BB962C8B-B14F-4D97-AF65-F5344CB8AC3E}">
        <p14:creationId xmlns:p14="http://schemas.microsoft.com/office/powerpoint/2010/main" val="764479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425950" y="692150"/>
            <a:ext cx="3314700" cy="1865313"/>
          </a:xfrm>
        </p:spPr>
      </p:sp>
      <p:sp>
        <p:nvSpPr>
          <p:cNvPr id="3" name="Segnaposto note 2"/>
          <p:cNvSpPr>
            <a:spLocks noGrp="1"/>
          </p:cNvSpPr>
          <p:nvPr>
            <p:ph type="body" idx="1"/>
          </p:nvPr>
        </p:nvSpPr>
        <p:spPr/>
        <p:txBody>
          <a:bodyPr/>
          <a:lstStyle/>
          <a:p>
            <a:r>
              <a:rPr lang="it-IT" b="0" i="0" dirty="0">
                <a:solidFill>
                  <a:srgbClr val="202122"/>
                </a:solidFill>
                <a:effectLst/>
                <a:highlight>
                  <a:srgbClr val="FFFFFF"/>
                </a:highlight>
                <a:latin typeface="Arial" panose="020B0604020202020204" pitchFamily="34" charset="0"/>
              </a:rPr>
              <a:t>Nel </a:t>
            </a:r>
            <a:r>
              <a:rPr lang="it-IT" b="0" i="0" u="none" strike="noStrike" dirty="0">
                <a:solidFill>
                  <a:srgbClr val="0645AD"/>
                </a:solidFill>
                <a:effectLst/>
                <a:highlight>
                  <a:srgbClr val="FFFFFF"/>
                </a:highlight>
                <a:latin typeface="Arial" panose="020B0604020202020204" pitchFamily="34" charset="0"/>
                <a:hlinkClick r:id="rId3" tooltip="Diritto"/>
              </a:rPr>
              <a:t>diritto</a:t>
            </a:r>
            <a:r>
              <a:rPr lang="it-IT" b="0" i="0" dirty="0">
                <a:solidFill>
                  <a:srgbClr val="202122"/>
                </a:solidFill>
                <a:effectLst/>
                <a:highlight>
                  <a:srgbClr val="FFFFFF"/>
                </a:highlight>
                <a:latin typeface="Arial" panose="020B0604020202020204" pitchFamily="34" charset="0"/>
              </a:rPr>
              <a:t>, per </a:t>
            </a:r>
            <a:r>
              <a:rPr lang="it-IT" b="1" i="0" dirty="0">
                <a:solidFill>
                  <a:srgbClr val="202122"/>
                </a:solidFill>
                <a:effectLst/>
                <a:highlight>
                  <a:srgbClr val="FFFFFF"/>
                </a:highlight>
                <a:latin typeface="Arial" panose="020B0604020202020204" pitchFamily="34" charset="0"/>
              </a:rPr>
              <a:t>eterointegrazione</a:t>
            </a:r>
            <a:r>
              <a:rPr lang="it-IT" b="0" i="0" dirty="0">
                <a:solidFill>
                  <a:srgbClr val="202122"/>
                </a:solidFill>
                <a:effectLst/>
                <a:highlight>
                  <a:srgbClr val="FFFFFF"/>
                </a:highlight>
                <a:latin typeface="Arial" panose="020B0604020202020204" pitchFamily="34" charset="0"/>
              </a:rPr>
              <a:t>, si intende la risoluzione di una </a:t>
            </a:r>
            <a:r>
              <a:rPr lang="it-IT" b="0" i="0" u="none" strike="noStrike" dirty="0">
                <a:solidFill>
                  <a:srgbClr val="0645AD"/>
                </a:solidFill>
                <a:effectLst/>
                <a:highlight>
                  <a:srgbClr val="FFFFFF"/>
                </a:highlight>
                <a:latin typeface="Arial" panose="020B0604020202020204" pitchFamily="34" charset="0"/>
                <a:hlinkClick r:id="rId4" tooltip="Lacuna (diritto)"/>
              </a:rPr>
              <a:t>lacuna normativa</a:t>
            </a:r>
            <a:r>
              <a:rPr lang="it-IT" b="0" i="0" dirty="0">
                <a:solidFill>
                  <a:srgbClr val="202122"/>
                </a:solidFill>
                <a:effectLst/>
                <a:highlight>
                  <a:srgbClr val="FFFFFF"/>
                </a:highlight>
                <a:latin typeface="Arial" panose="020B0604020202020204" pitchFamily="34" charset="0"/>
              </a:rPr>
              <a:t> (ovvero la non previsione di una </a:t>
            </a:r>
            <a:r>
              <a:rPr lang="it-IT" b="0" i="0" u="none" strike="noStrike" dirty="0">
                <a:solidFill>
                  <a:srgbClr val="0645AD"/>
                </a:solidFill>
                <a:effectLst/>
                <a:highlight>
                  <a:srgbClr val="FFFFFF"/>
                </a:highlight>
                <a:latin typeface="Arial" panose="020B0604020202020204" pitchFamily="34" charset="0"/>
                <a:hlinkClick r:id="rId5" tooltip="Fattispecie"/>
              </a:rPr>
              <a:t>fattispecie</a:t>
            </a:r>
            <a:r>
              <a:rPr lang="it-IT" b="0" i="0" dirty="0">
                <a:solidFill>
                  <a:srgbClr val="202122"/>
                </a:solidFill>
                <a:effectLst/>
                <a:highlight>
                  <a:srgbClr val="FFFFFF"/>
                </a:highlight>
                <a:latin typeface="Arial" panose="020B0604020202020204" pitchFamily="34" charset="0"/>
              </a:rPr>
              <a:t> da parte di una </a:t>
            </a:r>
            <a:r>
              <a:rPr lang="it-IT" b="0" i="0" u="none" strike="noStrike" dirty="0">
                <a:solidFill>
                  <a:srgbClr val="0645AD"/>
                </a:solidFill>
                <a:effectLst/>
                <a:highlight>
                  <a:srgbClr val="FFFFFF"/>
                </a:highlight>
                <a:latin typeface="Arial" panose="020B0604020202020204" pitchFamily="34" charset="0"/>
                <a:hlinkClick r:id="rId6" tooltip="Norma giuridica"/>
              </a:rPr>
              <a:t>norma giuridica</a:t>
            </a:r>
            <a:r>
              <a:rPr lang="it-IT" b="0" i="0" dirty="0">
                <a:solidFill>
                  <a:srgbClr val="202122"/>
                </a:solidFill>
                <a:effectLst/>
                <a:highlight>
                  <a:srgbClr val="FFFFFF"/>
                </a:highlight>
                <a:latin typeface="Arial" panose="020B0604020202020204" pitchFamily="34" charset="0"/>
              </a:rPr>
              <a:t>) ricorrendo ad un'altra norma anche proveniente da una </a:t>
            </a:r>
            <a:r>
              <a:rPr lang="it-IT" b="0" i="0" u="none" strike="noStrike" dirty="0">
                <a:solidFill>
                  <a:srgbClr val="0645AD"/>
                </a:solidFill>
                <a:effectLst/>
                <a:highlight>
                  <a:srgbClr val="FFFFFF"/>
                </a:highlight>
                <a:latin typeface="Arial" panose="020B0604020202020204" pitchFamily="34" charset="0"/>
                <a:hlinkClick r:id="rId7" tooltip="Fonte (diritto)"/>
              </a:rPr>
              <a:t>fonte</a:t>
            </a:r>
            <a:r>
              <a:rPr lang="it-IT" b="0" i="0" dirty="0">
                <a:solidFill>
                  <a:srgbClr val="202122"/>
                </a:solidFill>
                <a:effectLst/>
                <a:highlight>
                  <a:srgbClr val="FFFFFF"/>
                </a:highlight>
                <a:latin typeface="Arial" panose="020B0604020202020204" pitchFamily="34" charset="0"/>
              </a:rPr>
              <a:t> diversa o addirittura da un altro </a:t>
            </a:r>
            <a:r>
              <a:rPr lang="it-IT" b="0" i="0" u="sng" dirty="0">
                <a:solidFill>
                  <a:srgbClr val="0645AD"/>
                </a:solidFill>
                <a:effectLst/>
                <a:highlight>
                  <a:srgbClr val="FFFFFF"/>
                </a:highlight>
                <a:latin typeface="Arial" panose="020B0604020202020204" pitchFamily="34" charset="0"/>
                <a:hlinkClick r:id="rId8"/>
              </a:rPr>
              <a:t>ordinamento giuridico</a:t>
            </a:r>
            <a:r>
              <a:rPr lang="it-IT" b="0" i="0" dirty="0">
                <a:solidFill>
                  <a:srgbClr val="202122"/>
                </a:solidFill>
                <a:effectLst/>
                <a:highlight>
                  <a:srgbClr val="FFFFFF"/>
                </a:highlight>
                <a:latin typeface="Arial" panose="020B0604020202020204" pitchFamily="34" charset="0"/>
              </a:rPr>
              <a:t>.</a:t>
            </a:r>
            <a:endParaRPr lang="it-IT" dirty="0"/>
          </a:p>
        </p:txBody>
      </p:sp>
      <p:sp>
        <p:nvSpPr>
          <p:cNvPr id="4" name="Segnaposto numero diapositiva 3"/>
          <p:cNvSpPr>
            <a:spLocks noGrp="1"/>
          </p:cNvSpPr>
          <p:nvPr>
            <p:ph type="sldNum" sz="quarter" idx="5"/>
          </p:nvPr>
        </p:nvSpPr>
        <p:spPr/>
        <p:txBody>
          <a:bodyPr/>
          <a:lstStyle/>
          <a:p>
            <a:fld id="{D2EA7F10-32E8-4D54-B1C1-903459361989}" type="slidenum">
              <a:rPr lang="it-IT" smtClean="0"/>
              <a:t>10</a:t>
            </a:fld>
            <a:endParaRPr lang="it-IT"/>
          </a:p>
        </p:txBody>
      </p:sp>
    </p:spTree>
    <p:extLst>
      <p:ext uri="{BB962C8B-B14F-4D97-AF65-F5344CB8AC3E}">
        <p14:creationId xmlns:p14="http://schemas.microsoft.com/office/powerpoint/2010/main" val="2880771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425950" y="692150"/>
            <a:ext cx="3314700" cy="1865313"/>
          </a:xfrm>
        </p:spPr>
      </p:sp>
      <p:sp>
        <p:nvSpPr>
          <p:cNvPr id="3" name="Segnaposto note 2"/>
          <p:cNvSpPr>
            <a:spLocks noGrp="1"/>
          </p:cNvSpPr>
          <p:nvPr>
            <p:ph type="body" idx="1"/>
          </p:nvPr>
        </p:nvSpPr>
        <p:spPr/>
        <p:txBody>
          <a:bodyPr/>
          <a:lstStyle/>
          <a:p>
            <a:r>
              <a:rPr lang="it-IT" b="0" i="0" dirty="0">
                <a:solidFill>
                  <a:srgbClr val="202122"/>
                </a:solidFill>
                <a:effectLst/>
                <a:highlight>
                  <a:srgbClr val="FFFFFF"/>
                </a:highlight>
                <a:latin typeface="Arial" panose="020B0604020202020204" pitchFamily="34" charset="0"/>
              </a:rPr>
              <a:t>Nel </a:t>
            </a:r>
            <a:r>
              <a:rPr lang="it-IT" b="0" i="0" u="none" strike="noStrike" dirty="0">
                <a:solidFill>
                  <a:srgbClr val="0645AD"/>
                </a:solidFill>
                <a:effectLst/>
                <a:highlight>
                  <a:srgbClr val="FFFFFF"/>
                </a:highlight>
                <a:latin typeface="Arial" panose="020B0604020202020204" pitchFamily="34" charset="0"/>
                <a:hlinkClick r:id="rId3" tooltip="Diritto"/>
              </a:rPr>
              <a:t>diritto</a:t>
            </a:r>
            <a:r>
              <a:rPr lang="it-IT" b="0" i="0" dirty="0">
                <a:solidFill>
                  <a:srgbClr val="202122"/>
                </a:solidFill>
                <a:effectLst/>
                <a:highlight>
                  <a:srgbClr val="FFFFFF"/>
                </a:highlight>
                <a:latin typeface="Arial" panose="020B0604020202020204" pitchFamily="34" charset="0"/>
              </a:rPr>
              <a:t>, per </a:t>
            </a:r>
            <a:r>
              <a:rPr lang="it-IT" b="1" i="0" dirty="0">
                <a:solidFill>
                  <a:srgbClr val="202122"/>
                </a:solidFill>
                <a:effectLst/>
                <a:highlight>
                  <a:srgbClr val="FFFFFF"/>
                </a:highlight>
                <a:latin typeface="Arial" panose="020B0604020202020204" pitchFamily="34" charset="0"/>
              </a:rPr>
              <a:t>eterointegrazione</a:t>
            </a:r>
            <a:r>
              <a:rPr lang="it-IT" b="0" i="0" dirty="0">
                <a:solidFill>
                  <a:srgbClr val="202122"/>
                </a:solidFill>
                <a:effectLst/>
                <a:highlight>
                  <a:srgbClr val="FFFFFF"/>
                </a:highlight>
                <a:latin typeface="Arial" panose="020B0604020202020204" pitchFamily="34" charset="0"/>
              </a:rPr>
              <a:t>, si intende la risoluzione di una </a:t>
            </a:r>
            <a:r>
              <a:rPr lang="it-IT" b="0" i="0" u="none" strike="noStrike" dirty="0">
                <a:solidFill>
                  <a:srgbClr val="0645AD"/>
                </a:solidFill>
                <a:effectLst/>
                <a:highlight>
                  <a:srgbClr val="FFFFFF"/>
                </a:highlight>
                <a:latin typeface="Arial" panose="020B0604020202020204" pitchFamily="34" charset="0"/>
                <a:hlinkClick r:id="rId4" tooltip="Lacuna (diritto)"/>
              </a:rPr>
              <a:t>lacuna normativa</a:t>
            </a:r>
            <a:r>
              <a:rPr lang="it-IT" b="0" i="0" dirty="0">
                <a:solidFill>
                  <a:srgbClr val="202122"/>
                </a:solidFill>
                <a:effectLst/>
                <a:highlight>
                  <a:srgbClr val="FFFFFF"/>
                </a:highlight>
                <a:latin typeface="Arial" panose="020B0604020202020204" pitchFamily="34" charset="0"/>
              </a:rPr>
              <a:t> (ovvero la non previsione di una </a:t>
            </a:r>
            <a:r>
              <a:rPr lang="it-IT" b="0" i="0" u="none" strike="noStrike" dirty="0">
                <a:solidFill>
                  <a:srgbClr val="0645AD"/>
                </a:solidFill>
                <a:effectLst/>
                <a:highlight>
                  <a:srgbClr val="FFFFFF"/>
                </a:highlight>
                <a:latin typeface="Arial" panose="020B0604020202020204" pitchFamily="34" charset="0"/>
                <a:hlinkClick r:id="rId5" tooltip="Fattispecie"/>
              </a:rPr>
              <a:t>fattispecie</a:t>
            </a:r>
            <a:r>
              <a:rPr lang="it-IT" b="0" i="0" dirty="0">
                <a:solidFill>
                  <a:srgbClr val="202122"/>
                </a:solidFill>
                <a:effectLst/>
                <a:highlight>
                  <a:srgbClr val="FFFFFF"/>
                </a:highlight>
                <a:latin typeface="Arial" panose="020B0604020202020204" pitchFamily="34" charset="0"/>
              </a:rPr>
              <a:t> da parte di una </a:t>
            </a:r>
            <a:r>
              <a:rPr lang="it-IT" b="0" i="0" u="none" strike="noStrike" dirty="0">
                <a:solidFill>
                  <a:srgbClr val="0645AD"/>
                </a:solidFill>
                <a:effectLst/>
                <a:highlight>
                  <a:srgbClr val="FFFFFF"/>
                </a:highlight>
                <a:latin typeface="Arial" panose="020B0604020202020204" pitchFamily="34" charset="0"/>
                <a:hlinkClick r:id="rId6" tooltip="Norma giuridica"/>
              </a:rPr>
              <a:t>norma giuridica</a:t>
            </a:r>
            <a:r>
              <a:rPr lang="it-IT" b="0" i="0" dirty="0">
                <a:solidFill>
                  <a:srgbClr val="202122"/>
                </a:solidFill>
                <a:effectLst/>
                <a:highlight>
                  <a:srgbClr val="FFFFFF"/>
                </a:highlight>
                <a:latin typeface="Arial" panose="020B0604020202020204" pitchFamily="34" charset="0"/>
              </a:rPr>
              <a:t>) ricorrendo ad un'altra norma anche proveniente da una </a:t>
            </a:r>
            <a:r>
              <a:rPr lang="it-IT" b="0" i="0" u="none" strike="noStrike" dirty="0">
                <a:solidFill>
                  <a:srgbClr val="0645AD"/>
                </a:solidFill>
                <a:effectLst/>
                <a:highlight>
                  <a:srgbClr val="FFFFFF"/>
                </a:highlight>
                <a:latin typeface="Arial" panose="020B0604020202020204" pitchFamily="34" charset="0"/>
                <a:hlinkClick r:id="rId7" tooltip="Fonte (diritto)"/>
              </a:rPr>
              <a:t>fonte</a:t>
            </a:r>
            <a:r>
              <a:rPr lang="it-IT" b="0" i="0" dirty="0">
                <a:solidFill>
                  <a:srgbClr val="202122"/>
                </a:solidFill>
                <a:effectLst/>
                <a:highlight>
                  <a:srgbClr val="FFFFFF"/>
                </a:highlight>
                <a:latin typeface="Arial" panose="020B0604020202020204" pitchFamily="34" charset="0"/>
              </a:rPr>
              <a:t> diversa o addirittura da un altro </a:t>
            </a:r>
            <a:r>
              <a:rPr lang="it-IT" b="0" i="0" u="sng" dirty="0">
                <a:solidFill>
                  <a:srgbClr val="0645AD"/>
                </a:solidFill>
                <a:effectLst/>
                <a:highlight>
                  <a:srgbClr val="FFFFFF"/>
                </a:highlight>
                <a:latin typeface="Arial" panose="020B0604020202020204" pitchFamily="34" charset="0"/>
                <a:hlinkClick r:id="rId8"/>
              </a:rPr>
              <a:t>ordinamento giuridico</a:t>
            </a:r>
            <a:r>
              <a:rPr lang="it-IT" b="0" i="0" dirty="0">
                <a:solidFill>
                  <a:srgbClr val="202122"/>
                </a:solidFill>
                <a:effectLst/>
                <a:highlight>
                  <a:srgbClr val="FFFFFF"/>
                </a:highlight>
                <a:latin typeface="Arial" panose="020B0604020202020204" pitchFamily="34" charset="0"/>
              </a:rPr>
              <a:t>.</a:t>
            </a:r>
            <a:endParaRPr lang="it-IT" dirty="0"/>
          </a:p>
        </p:txBody>
      </p:sp>
      <p:sp>
        <p:nvSpPr>
          <p:cNvPr id="4" name="Segnaposto numero diapositiva 3"/>
          <p:cNvSpPr>
            <a:spLocks noGrp="1"/>
          </p:cNvSpPr>
          <p:nvPr>
            <p:ph type="sldNum" sz="quarter" idx="5"/>
          </p:nvPr>
        </p:nvSpPr>
        <p:spPr/>
        <p:txBody>
          <a:bodyPr/>
          <a:lstStyle/>
          <a:p>
            <a:fld id="{D2EA7F10-32E8-4D54-B1C1-903459361989}" type="slidenum">
              <a:rPr lang="it-IT" smtClean="0"/>
              <a:t>11</a:t>
            </a:fld>
            <a:endParaRPr lang="it-IT"/>
          </a:p>
        </p:txBody>
      </p:sp>
    </p:spTree>
    <p:extLst>
      <p:ext uri="{BB962C8B-B14F-4D97-AF65-F5344CB8AC3E}">
        <p14:creationId xmlns:p14="http://schemas.microsoft.com/office/powerpoint/2010/main" val="2880771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425950" y="692150"/>
            <a:ext cx="3314700" cy="1865313"/>
          </a:xfrm>
        </p:spPr>
      </p:sp>
      <p:sp>
        <p:nvSpPr>
          <p:cNvPr id="3" name="Segnaposto note 2"/>
          <p:cNvSpPr>
            <a:spLocks noGrp="1"/>
          </p:cNvSpPr>
          <p:nvPr>
            <p:ph type="body" idx="1"/>
          </p:nvPr>
        </p:nvSpPr>
        <p:spPr/>
        <p:txBody>
          <a:bodyPr/>
          <a:lstStyle/>
          <a:p>
            <a:r>
              <a:rPr lang="it-IT" b="0" i="0" dirty="0">
                <a:solidFill>
                  <a:srgbClr val="202122"/>
                </a:solidFill>
                <a:effectLst/>
                <a:highlight>
                  <a:srgbClr val="FFFFFF"/>
                </a:highlight>
                <a:latin typeface="Arial" panose="020B0604020202020204" pitchFamily="34" charset="0"/>
              </a:rPr>
              <a:t>Nel </a:t>
            </a:r>
            <a:r>
              <a:rPr lang="it-IT" b="0" i="0" u="none" strike="noStrike" dirty="0">
                <a:solidFill>
                  <a:srgbClr val="0645AD"/>
                </a:solidFill>
                <a:effectLst/>
                <a:highlight>
                  <a:srgbClr val="FFFFFF"/>
                </a:highlight>
                <a:latin typeface="Arial" panose="020B0604020202020204" pitchFamily="34" charset="0"/>
                <a:hlinkClick r:id="rId3" tooltip="Diritto"/>
              </a:rPr>
              <a:t>diritto</a:t>
            </a:r>
            <a:r>
              <a:rPr lang="it-IT" b="0" i="0" dirty="0">
                <a:solidFill>
                  <a:srgbClr val="202122"/>
                </a:solidFill>
                <a:effectLst/>
                <a:highlight>
                  <a:srgbClr val="FFFFFF"/>
                </a:highlight>
                <a:latin typeface="Arial" panose="020B0604020202020204" pitchFamily="34" charset="0"/>
              </a:rPr>
              <a:t>, per </a:t>
            </a:r>
            <a:r>
              <a:rPr lang="it-IT" b="1" i="0" dirty="0">
                <a:solidFill>
                  <a:srgbClr val="202122"/>
                </a:solidFill>
                <a:effectLst/>
                <a:highlight>
                  <a:srgbClr val="FFFFFF"/>
                </a:highlight>
                <a:latin typeface="Arial" panose="020B0604020202020204" pitchFamily="34" charset="0"/>
              </a:rPr>
              <a:t>eterointegrazione</a:t>
            </a:r>
            <a:r>
              <a:rPr lang="it-IT" b="0" i="0" dirty="0">
                <a:solidFill>
                  <a:srgbClr val="202122"/>
                </a:solidFill>
                <a:effectLst/>
                <a:highlight>
                  <a:srgbClr val="FFFFFF"/>
                </a:highlight>
                <a:latin typeface="Arial" panose="020B0604020202020204" pitchFamily="34" charset="0"/>
              </a:rPr>
              <a:t>, si intende la risoluzione di una </a:t>
            </a:r>
            <a:r>
              <a:rPr lang="it-IT" b="0" i="0" u="none" strike="noStrike" dirty="0">
                <a:solidFill>
                  <a:srgbClr val="0645AD"/>
                </a:solidFill>
                <a:effectLst/>
                <a:highlight>
                  <a:srgbClr val="FFFFFF"/>
                </a:highlight>
                <a:latin typeface="Arial" panose="020B0604020202020204" pitchFamily="34" charset="0"/>
                <a:hlinkClick r:id="rId4" tooltip="Lacuna (diritto)"/>
              </a:rPr>
              <a:t>lacuna normativa</a:t>
            </a:r>
            <a:r>
              <a:rPr lang="it-IT" b="0" i="0" dirty="0">
                <a:solidFill>
                  <a:srgbClr val="202122"/>
                </a:solidFill>
                <a:effectLst/>
                <a:highlight>
                  <a:srgbClr val="FFFFFF"/>
                </a:highlight>
                <a:latin typeface="Arial" panose="020B0604020202020204" pitchFamily="34" charset="0"/>
              </a:rPr>
              <a:t> (ovvero la non previsione di una </a:t>
            </a:r>
            <a:r>
              <a:rPr lang="it-IT" b="0" i="0" u="none" strike="noStrike" dirty="0">
                <a:solidFill>
                  <a:srgbClr val="0645AD"/>
                </a:solidFill>
                <a:effectLst/>
                <a:highlight>
                  <a:srgbClr val="FFFFFF"/>
                </a:highlight>
                <a:latin typeface="Arial" panose="020B0604020202020204" pitchFamily="34" charset="0"/>
                <a:hlinkClick r:id="rId5" tooltip="Fattispecie"/>
              </a:rPr>
              <a:t>fattispecie</a:t>
            </a:r>
            <a:r>
              <a:rPr lang="it-IT" b="0" i="0" dirty="0">
                <a:solidFill>
                  <a:srgbClr val="202122"/>
                </a:solidFill>
                <a:effectLst/>
                <a:highlight>
                  <a:srgbClr val="FFFFFF"/>
                </a:highlight>
                <a:latin typeface="Arial" panose="020B0604020202020204" pitchFamily="34" charset="0"/>
              </a:rPr>
              <a:t> da parte di una </a:t>
            </a:r>
            <a:r>
              <a:rPr lang="it-IT" b="0" i="0" u="none" strike="noStrike" dirty="0">
                <a:solidFill>
                  <a:srgbClr val="0645AD"/>
                </a:solidFill>
                <a:effectLst/>
                <a:highlight>
                  <a:srgbClr val="FFFFFF"/>
                </a:highlight>
                <a:latin typeface="Arial" panose="020B0604020202020204" pitchFamily="34" charset="0"/>
                <a:hlinkClick r:id="rId6" tooltip="Norma giuridica"/>
              </a:rPr>
              <a:t>norma giuridica</a:t>
            </a:r>
            <a:r>
              <a:rPr lang="it-IT" b="0" i="0" dirty="0">
                <a:solidFill>
                  <a:srgbClr val="202122"/>
                </a:solidFill>
                <a:effectLst/>
                <a:highlight>
                  <a:srgbClr val="FFFFFF"/>
                </a:highlight>
                <a:latin typeface="Arial" panose="020B0604020202020204" pitchFamily="34" charset="0"/>
              </a:rPr>
              <a:t>) ricorrendo ad un'altra norma anche proveniente da una </a:t>
            </a:r>
            <a:r>
              <a:rPr lang="it-IT" b="0" i="0" u="none" strike="noStrike" dirty="0">
                <a:solidFill>
                  <a:srgbClr val="0645AD"/>
                </a:solidFill>
                <a:effectLst/>
                <a:highlight>
                  <a:srgbClr val="FFFFFF"/>
                </a:highlight>
                <a:latin typeface="Arial" panose="020B0604020202020204" pitchFamily="34" charset="0"/>
                <a:hlinkClick r:id="rId7" tooltip="Fonte (diritto)"/>
              </a:rPr>
              <a:t>fonte</a:t>
            </a:r>
            <a:r>
              <a:rPr lang="it-IT" b="0" i="0" dirty="0">
                <a:solidFill>
                  <a:srgbClr val="202122"/>
                </a:solidFill>
                <a:effectLst/>
                <a:highlight>
                  <a:srgbClr val="FFFFFF"/>
                </a:highlight>
                <a:latin typeface="Arial" panose="020B0604020202020204" pitchFamily="34" charset="0"/>
              </a:rPr>
              <a:t> diversa o addirittura da un altro </a:t>
            </a:r>
            <a:r>
              <a:rPr lang="it-IT" b="0" i="0" u="sng" dirty="0">
                <a:solidFill>
                  <a:srgbClr val="0645AD"/>
                </a:solidFill>
                <a:effectLst/>
                <a:highlight>
                  <a:srgbClr val="FFFFFF"/>
                </a:highlight>
                <a:latin typeface="Arial" panose="020B0604020202020204" pitchFamily="34" charset="0"/>
                <a:hlinkClick r:id="rId8"/>
              </a:rPr>
              <a:t>ordinamento giuridico</a:t>
            </a:r>
            <a:r>
              <a:rPr lang="it-IT" b="0" i="0" dirty="0">
                <a:solidFill>
                  <a:srgbClr val="202122"/>
                </a:solidFill>
                <a:effectLst/>
                <a:highlight>
                  <a:srgbClr val="FFFFFF"/>
                </a:highlight>
                <a:latin typeface="Arial" panose="020B0604020202020204" pitchFamily="34" charset="0"/>
              </a:rPr>
              <a:t>.</a:t>
            </a:r>
          </a:p>
          <a:p>
            <a:r>
              <a:rPr lang="it-IT" b="0" i="1" dirty="0">
                <a:solidFill>
                  <a:srgbClr val="000000"/>
                </a:solidFill>
                <a:effectLst/>
                <a:highlight>
                  <a:srgbClr val="FFFFFF"/>
                </a:highlight>
                <a:latin typeface="Open sans" panose="020B0606030504020204" pitchFamily="34" charset="0"/>
              </a:rPr>
              <a:t>Di conseguenza, il CNI non comprende le ragioni di tale resistenza. Una lettura attenta del Codice dei contratti pubblici, così come progettato, suffraga pienamente l’applicazione dell’Equo compenso, legittimandone esplicitamente l’introduzione, dal momento che lo stesso viene enunciato tra i principi cardine della normativa (art. 8). Lo stesso Codice, peraltro, prevede che talune procedure di affidamento possano essere aggiudicate mediante procedure comparative sulla base di un prezzo fisso, ove gli operatori economici competono solo in base a criteri qualitativi (art. 108, comma 5). L’interpretazione che ha da subito reso il CNI, del tutto in linea con le due norme, consiste nel consentire la rideterminazione delle spese, a patto che resti comunque inviolato l’Equo compenso. In tal senso gli operatori economici potranno “competere” solo sulla “qualità” e quindi potranno far valere in sede d’offerta la propria capacità tecnico-organizzativa ed efficienza, a tutto vantaggio della Stazione </a:t>
            </a:r>
            <a:r>
              <a:rPr lang="it-IT" b="0" i="1">
                <a:solidFill>
                  <a:srgbClr val="000000"/>
                </a:solidFill>
                <a:effectLst/>
                <a:highlight>
                  <a:srgbClr val="FFFFFF"/>
                </a:highlight>
                <a:latin typeface="Open sans" panose="020B0606030504020204" pitchFamily="34" charset="0"/>
              </a:rPr>
              <a:t>Appaltante</a:t>
            </a:r>
            <a:r>
              <a:rPr lang="it-IT" b="0" i="0">
                <a:solidFill>
                  <a:srgbClr val="000000"/>
                </a:solidFill>
                <a:effectLst/>
                <a:highlight>
                  <a:srgbClr val="FFFFFF"/>
                </a:highlight>
                <a:latin typeface="Open sans" panose="020B0606030504020204" pitchFamily="34" charset="0"/>
              </a:rPr>
              <a:t>”</a:t>
            </a:r>
          </a:p>
          <a:p>
            <a:endParaRPr lang="it-IT" b="0" i="0" dirty="0">
              <a:solidFill>
                <a:srgbClr val="202122"/>
              </a:solidFill>
              <a:effectLst/>
              <a:highlight>
                <a:srgbClr val="FFFFFF"/>
              </a:highlight>
              <a:latin typeface="Arial" panose="020B0604020202020204" pitchFamily="34" charset="0"/>
            </a:endParaRPr>
          </a:p>
          <a:p>
            <a:r>
              <a:rPr lang="it-IT" b="0" i="1" dirty="0">
                <a:solidFill>
                  <a:srgbClr val="000000"/>
                </a:solidFill>
                <a:effectLst/>
                <a:highlight>
                  <a:srgbClr val="FFFFFF"/>
                </a:highlight>
                <a:latin typeface="Open sans" panose="020B0606030504020204" pitchFamily="34" charset="0"/>
              </a:rPr>
              <a:t>principio comunitario della concorrenza</a:t>
            </a:r>
            <a:endParaRPr lang="it-IT" dirty="0"/>
          </a:p>
        </p:txBody>
      </p:sp>
      <p:sp>
        <p:nvSpPr>
          <p:cNvPr id="4" name="Segnaposto numero diapositiva 3"/>
          <p:cNvSpPr>
            <a:spLocks noGrp="1"/>
          </p:cNvSpPr>
          <p:nvPr>
            <p:ph type="sldNum" sz="quarter" idx="5"/>
          </p:nvPr>
        </p:nvSpPr>
        <p:spPr/>
        <p:txBody>
          <a:bodyPr/>
          <a:lstStyle/>
          <a:p>
            <a:fld id="{D2EA7F10-32E8-4D54-B1C1-903459361989}" type="slidenum">
              <a:rPr lang="it-IT" smtClean="0"/>
              <a:t>12</a:t>
            </a:fld>
            <a:endParaRPr lang="it-IT"/>
          </a:p>
        </p:txBody>
      </p:sp>
    </p:spTree>
    <p:extLst>
      <p:ext uri="{BB962C8B-B14F-4D97-AF65-F5344CB8AC3E}">
        <p14:creationId xmlns:p14="http://schemas.microsoft.com/office/powerpoint/2010/main" val="4224025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425950" y="692150"/>
            <a:ext cx="3314700" cy="1865313"/>
          </a:xfrm>
        </p:spPr>
      </p:sp>
      <p:sp>
        <p:nvSpPr>
          <p:cNvPr id="3" name="Segnaposto note 2"/>
          <p:cNvSpPr>
            <a:spLocks noGrp="1"/>
          </p:cNvSpPr>
          <p:nvPr>
            <p:ph type="body" idx="1"/>
          </p:nvPr>
        </p:nvSpPr>
        <p:spPr/>
        <p:txBody>
          <a:bodyPr/>
          <a:lstStyle/>
          <a:p>
            <a:r>
              <a:rPr lang="it-IT" dirty="0"/>
              <a:t>Sentenza TAR Venezia 03.04.2024 n.635. Ribadita la compatibilità della Legge n.49/2023 con le norme europee</a:t>
            </a:r>
          </a:p>
        </p:txBody>
      </p:sp>
      <p:sp>
        <p:nvSpPr>
          <p:cNvPr id="4" name="Segnaposto numero diapositiva 3"/>
          <p:cNvSpPr>
            <a:spLocks noGrp="1"/>
          </p:cNvSpPr>
          <p:nvPr>
            <p:ph type="sldNum" sz="quarter" idx="5"/>
          </p:nvPr>
        </p:nvSpPr>
        <p:spPr/>
        <p:txBody>
          <a:bodyPr/>
          <a:lstStyle/>
          <a:p>
            <a:fld id="{D2EA7F10-32E8-4D54-B1C1-903459361989}" type="slidenum">
              <a:rPr lang="it-IT" smtClean="0"/>
              <a:t>14</a:t>
            </a:fld>
            <a:endParaRPr lang="it-IT"/>
          </a:p>
        </p:txBody>
      </p:sp>
    </p:spTree>
    <p:extLst>
      <p:ext uri="{BB962C8B-B14F-4D97-AF65-F5344CB8AC3E}">
        <p14:creationId xmlns:p14="http://schemas.microsoft.com/office/powerpoint/2010/main" val="1064696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425950" y="692150"/>
            <a:ext cx="3314700" cy="1865313"/>
          </a:xfrm>
        </p:spPr>
      </p:sp>
      <p:sp>
        <p:nvSpPr>
          <p:cNvPr id="3" name="Segnaposto note 2"/>
          <p:cNvSpPr>
            <a:spLocks noGrp="1"/>
          </p:cNvSpPr>
          <p:nvPr>
            <p:ph type="body" idx="1"/>
          </p:nvPr>
        </p:nvSpPr>
        <p:spPr/>
        <p:txBody>
          <a:bodyPr/>
          <a:lstStyle/>
          <a:p>
            <a:pPr algn="l"/>
            <a:r>
              <a:rPr lang="it-IT" b="0" i="0" dirty="0">
                <a:solidFill>
                  <a:srgbClr val="4D5156"/>
                </a:solidFill>
                <a:effectLst/>
                <a:latin typeface="Arial" panose="020B0604020202020204" pitchFamily="34" charset="0"/>
              </a:rPr>
              <a:t>Il termine </a:t>
            </a:r>
            <a:r>
              <a:rPr lang="it-IT" b="1" i="0" dirty="0">
                <a:solidFill>
                  <a:srgbClr val="5F6368"/>
                </a:solidFill>
                <a:effectLst/>
                <a:latin typeface="Arial" panose="020B0604020202020204" pitchFamily="34" charset="0"/>
              </a:rPr>
              <a:t>OEPV</a:t>
            </a:r>
            <a:r>
              <a:rPr lang="it-IT" b="0" i="0" dirty="0">
                <a:solidFill>
                  <a:srgbClr val="4D5156"/>
                </a:solidFill>
                <a:effectLst/>
                <a:latin typeface="Arial" panose="020B0604020202020204" pitchFamily="34" charset="0"/>
              </a:rPr>
              <a:t> è l'acronimo che indica l'</a:t>
            </a:r>
            <a:r>
              <a:rPr lang="it-IT" b="1" i="0" dirty="0">
                <a:solidFill>
                  <a:srgbClr val="5F6368"/>
                </a:solidFill>
                <a:effectLst/>
                <a:latin typeface="Arial" panose="020B0604020202020204" pitchFamily="34" charset="0"/>
              </a:rPr>
              <a:t>offerta economicamente più vantaggiosa</a:t>
            </a:r>
            <a:r>
              <a:rPr lang="it-IT" b="0" i="0" dirty="0">
                <a:solidFill>
                  <a:srgbClr val="4D5156"/>
                </a:solidFill>
                <a:effectLst/>
                <a:latin typeface="Arial" panose="020B0604020202020204" pitchFamily="34" charset="0"/>
              </a:rPr>
              <a:t> ed è uno dei due criteri di aggiudicazione dell'appalto previsto dal codice dei contratti</a:t>
            </a:r>
          </a:p>
          <a:p>
            <a:pPr algn="l"/>
            <a:endParaRPr lang="it-IT" b="0" i="0" dirty="0">
              <a:solidFill>
                <a:srgbClr val="4D5156"/>
              </a:solidFill>
              <a:effectLst/>
              <a:latin typeface="Arial" panose="020B0604020202020204" pitchFamily="34" charset="0"/>
            </a:endParaRPr>
          </a:p>
          <a:p>
            <a:pPr algn="l"/>
            <a:r>
              <a:rPr lang="it-IT" b="0" i="0" dirty="0">
                <a:solidFill>
                  <a:srgbClr val="404040"/>
                </a:solidFill>
                <a:effectLst/>
                <a:latin typeface="Lato" panose="020F0502020204030203" pitchFamily="34" charset="0"/>
              </a:rPr>
              <a:t>Delibera 101 del 28 febbraio 2024. L'ANAC ha indicato che, nel perdurare dell'incertezza circa l'applicazione della disciplina dell'equo compenso nelle procedure di gara per l'affidamento di servizi di ingegneria e architettura, non si possono escludere gli </a:t>
            </a:r>
            <a:r>
              <a:rPr lang="it-IT" b="0" i="0" dirty="0" err="1">
                <a:solidFill>
                  <a:srgbClr val="404040"/>
                </a:solidFill>
                <a:effectLst/>
                <a:latin typeface="Lato" panose="020F0502020204030203" pitchFamily="34" charset="0"/>
              </a:rPr>
              <a:t>o.e</a:t>
            </a:r>
            <a:r>
              <a:rPr lang="it-IT" b="0" i="0" dirty="0">
                <a:solidFill>
                  <a:srgbClr val="404040"/>
                </a:solidFill>
                <a:effectLst/>
                <a:latin typeface="Lato" panose="020F0502020204030203" pitchFamily="34" charset="0"/>
              </a:rPr>
              <a:t>. che hanno formulato un ribasso sull'importo relativo al compenso professionale. [</a:t>
            </a:r>
            <a:r>
              <a:rPr lang="it-IT" b="0" i="1" dirty="0">
                <a:solidFill>
                  <a:srgbClr val="404040"/>
                </a:solidFill>
                <a:effectLst/>
                <a:latin typeface="Lato" panose="020F0502020204030203" pitchFamily="34" charset="0"/>
              </a:rPr>
              <a:t>L’assenza di chiare indicazioni normative e di orientamenti giurisprudenziali consolidati circa i rapporti tra la normativa sull’equo compenso di cui alla L. 49/2023 e le procedure di gara dirette all’affidamento di servizi di ingegneria e architettura impedisce che possa operare il meccanismo dell’eterointegrazione del bando di gara e che, per tale via, possa essere disposta l’esclusione di operatori economici che abbiano formulato un ribasso tale da ridurre la quota parte del compenso professionale.</a:t>
            </a:r>
            <a:r>
              <a:rPr lang="it-IT" b="0" i="0" dirty="0">
                <a:solidFill>
                  <a:srgbClr val="404040"/>
                </a:solidFill>
                <a:effectLst/>
                <a:latin typeface="Lato" panose="020F0502020204030203" pitchFamily="34" charset="0"/>
              </a:rPr>
              <a:t>]</a:t>
            </a:r>
            <a:endParaRPr lang="it-IT" b="0" i="0" dirty="0">
              <a:solidFill>
                <a:srgbClr val="4D5156"/>
              </a:solidFill>
              <a:effectLst/>
              <a:latin typeface="Arial" panose="020B0604020202020204" pitchFamily="34" charset="0"/>
            </a:endParaRPr>
          </a:p>
          <a:p>
            <a:endParaRPr lang="it-IT" dirty="0"/>
          </a:p>
        </p:txBody>
      </p:sp>
      <p:sp>
        <p:nvSpPr>
          <p:cNvPr id="4" name="Segnaposto numero diapositiva 3"/>
          <p:cNvSpPr>
            <a:spLocks noGrp="1"/>
          </p:cNvSpPr>
          <p:nvPr>
            <p:ph type="sldNum" sz="quarter" idx="5"/>
          </p:nvPr>
        </p:nvSpPr>
        <p:spPr/>
        <p:txBody>
          <a:bodyPr/>
          <a:lstStyle/>
          <a:p>
            <a:fld id="{D2EA7F10-32E8-4D54-B1C1-903459361989}" type="slidenum">
              <a:rPr lang="it-IT" smtClean="0"/>
              <a:t>16</a:t>
            </a:fld>
            <a:endParaRPr lang="it-IT"/>
          </a:p>
        </p:txBody>
      </p:sp>
    </p:spTree>
    <p:extLst>
      <p:ext uri="{BB962C8B-B14F-4D97-AF65-F5344CB8AC3E}">
        <p14:creationId xmlns:p14="http://schemas.microsoft.com/office/powerpoint/2010/main" val="1076708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Font typeface="Arial" panose="020B0604020202020204" pitchFamily="34" charset="0"/>
              <a:buNone/>
            </a:pPr>
            <a:r>
              <a:rPr lang="it-IT" dirty="0"/>
              <a:t>Il correttivo interviene su argomenti come:</a:t>
            </a:r>
          </a:p>
          <a:p>
            <a:pPr marL="171450" indent="-171450">
              <a:buFont typeface="Arial" panose="020B0604020202020204" pitchFamily="34" charset="0"/>
              <a:buChar char="•"/>
            </a:pPr>
            <a:r>
              <a:rPr lang="it-IT" dirty="0"/>
              <a:t>Requisiti tecnici per partecipare: proposto allungamento da 3 a 10 anni;</a:t>
            </a:r>
          </a:p>
          <a:p>
            <a:pPr marL="171450" indent="-171450">
              <a:buFont typeface="Arial" panose="020B0604020202020204" pitchFamily="34" charset="0"/>
              <a:buChar char="•"/>
            </a:pPr>
            <a:r>
              <a:rPr lang="it-IT" dirty="0"/>
              <a:t>Ampliamento delle attività svolte dai dipendenti pubblici</a:t>
            </a:r>
          </a:p>
          <a:p>
            <a:pPr marL="171450" indent="-171450">
              <a:buFont typeface="Arial" panose="020B0604020202020204" pitchFamily="34" charset="0"/>
              <a:buChar char="•"/>
            </a:pPr>
            <a:r>
              <a:rPr lang="it-IT" dirty="0"/>
              <a:t>Osservazioni in merito alle norme sull’appalto integrato;</a:t>
            </a:r>
          </a:p>
          <a:p>
            <a:pPr marL="171450" indent="-171450">
              <a:buFont typeface="Arial" panose="020B0604020202020204" pitchFamily="34" charset="0"/>
              <a:buChar char="•"/>
            </a:pPr>
            <a:endParaRPr lang="it-IT" dirty="0"/>
          </a:p>
          <a:p>
            <a:pPr marL="0" indent="0">
              <a:buFont typeface="Arial" panose="020B0604020202020204" pitchFamily="34" charset="0"/>
              <a:buNone/>
            </a:pPr>
            <a:r>
              <a:rPr lang="it-IT" dirty="0"/>
              <a:t>Da perfezionare:</a:t>
            </a:r>
          </a:p>
          <a:p>
            <a:pPr marL="171450" indent="-171450">
              <a:buFont typeface="Arial" panose="020B0604020202020204" pitchFamily="34" charset="0"/>
              <a:buChar char="•"/>
            </a:pPr>
            <a:r>
              <a:rPr lang="it-IT" dirty="0"/>
              <a:t>Accordi quadro</a:t>
            </a:r>
          </a:p>
          <a:p>
            <a:pPr marL="171450" indent="-171450">
              <a:buFont typeface="Arial" panose="020B0604020202020204" pitchFamily="34" charset="0"/>
              <a:buChar char="•"/>
            </a:pPr>
            <a:r>
              <a:rPr lang="it-IT" dirty="0"/>
              <a:t>Concorsi di idee</a:t>
            </a:r>
          </a:p>
        </p:txBody>
      </p:sp>
      <p:sp>
        <p:nvSpPr>
          <p:cNvPr id="4" name="Segnaposto numero diapositiva 3"/>
          <p:cNvSpPr>
            <a:spLocks noGrp="1"/>
          </p:cNvSpPr>
          <p:nvPr>
            <p:ph type="sldNum" sz="quarter" idx="5"/>
          </p:nvPr>
        </p:nvSpPr>
        <p:spPr/>
        <p:txBody>
          <a:bodyPr/>
          <a:lstStyle/>
          <a:p>
            <a:fld id="{32708E61-BEFE-4681-B2CE-0C28A169C744}" type="slidenum">
              <a:rPr lang="it-IT" smtClean="0"/>
              <a:t>19</a:t>
            </a:fld>
            <a:endParaRPr lang="it-IT"/>
          </a:p>
        </p:txBody>
      </p:sp>
    </p:spTree>
    <p:extLst>
      <p:ext uri="{BB962C8B-B14F-4D97-AF65-F5344CB8AC3E}">
        <p14:creationId xmlns:p14="http://schemas.microsoft.com/office/powerpoint/2010/main" val="3702995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8DB524-7246-A14F-0BA7-873B083E70B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18847FF6-8BC4-1F8B-B7EA-F544B3C9FB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76B4CC3-8350-09B0-7793-E6DA6B019A5F}"/>
              </a:ext>
            </a:extLst>
          </p:cNvPr>
          <p:cNvSpPr>
            <a:spLocks noGrp="1"/>
          </p:cNvSpPr>
          <p:nvPr>
            <p:ph type="dt" sz="half" idx="10"/>
          </p:nvPr>
        </p:nvSpPr>
        <p:spPr/>
        <p:txBody>
          <a:bodyPr/>
          <a:lstStyle/>
          <a:p>
            <a:fld id="{8DB7E585-D30A-44C8-970F-CAB257CA2D20}" type="datetimeFigureOut">
              <a:rPr lang="it-IT" smtClean="0"/>
              <a:t>05/12/2024</a:t>
            </a:fld>
            <a:endParaRPr lang="it-IT"/>
          </a:p>
        </p:txBody>
      </p:sp>
      <p:sp>
        <p:nvSpPr>
          <p:cNvPr id="5" name="Segnaposto piè di pagina 4">
            <a:extLst>
              <a:ext uri="{FF2B5EF4-FFF2-40B4-BE49-F238E27FC236}">
                <a16:creationId xmlns:a16="http://schemas.microsoft.com/office/drawing/2014/main" id="{B667ADF3-D657-7A77-FBAF-96F69163FF9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04CC3F8-3EA1-E333-C567-E6D8FFE6828E}"/>
              </a:ext>
            </a:extLst>
          </p:cNvPr>
          <p:cNvSpPr>
            <a:spLocks noGrp="1"/>
          </p:cNvSpPr>
          <p:nvPr>
            <p:ph type="sldNum" sz="quarter" idx="12"/>
          </p:nvPr>
        </p:nvSpPr>
        <p:spPr/>
        <p:txBody>
          <a:bodyPr/>
          <a:lstStyle/>
          <a:p>
            <a:fld id="{7D05E6FD-27B7-4DE6-B567-A9CE912504C2}" type="slidenum">
              <a:rPr lang="it-IT" smtClean="0"/>
              <a:t>‹N›</a:t>
            </a:fld>
            <a:endParaRPr lang="it-IT"/>
          </a:p>
        </p:txBody>
      </p:sp>
    </p:spTree>
    <p:extLst>
      <p:ext uri="{BB962C8B-B14F-4D97-AF65-F5344CB8AC3E}">
        <p14:creationId xmlns:p14="http://schemas.microsoft.com/office/powerpoint/2010/main" val="3361550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1A0177-C9FC-A0EB-7881-F2CFF5806AC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B28848F-79DC-AB2E-9E28-54AED21660A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58C4859-68A1-F759-AC31-B51D57578915}"/>
              </a:ext>
            </a:extLst>
          </p:cNvPr>
          <p:cNvSpPr>
            <a:spLocks noGrp="1"/>
          </p:cNvSpPr>
          <p:nvPr>
            <p:ph type="dt" sz="half" idx="10"/>
          </p:nvPr>
        </p:nvSpPr>
        <p:spPr/>
        <p:txBody>
          <a:bodyPr/>
          <a:lstStyle/>
          <a:p>
            <a:fld id="{8DB7E585-D30A-44C8-970F-CAB257CA2D20}" type="datetimeFigureOut">
              <a:rPr lang="it-IT" smtClean="0"/>
              <a:t>05/12/2024</a:t>
            </a:fld>
            <a:endParaRPr lang="it-IT"/>
          </a:p>
        </p:txBody>
      </p:sp>
      <p:sp>
        <p:nvSpPr>
          <p:cNvPr id="5" name="Segnaposto piè di pagina 4">
            <a:extLst>
              <a:ext uri="{FF2B5EF4-FFF2-40B4-BE49-F238E27FC236}">
                <a16:creationId xmlns:a16="http://schemas.microsoft.com/office/drawing/2014/main" id="{71ED757D-9281-C483-12C1-02CA7F0601D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1AEC4EA-ABAB-7D47-C6EB-A12C88694283}"/>
              </a:ext>
            </a:extLst>
          </p:cNvPr>
          <p:cNvSpPr>
            <a:spLocks noGrp="1"/>
          </p:cNvSpPr>
          <p:nvPr>
            <p:ph type="sldNum" sz="quarter" idx="12"/>
          </p:nvPr>
        </p:nvSpPr>
        <p:spPr/>
        <p:txBody>
          <a:bodyPr/>
          <a:lstStyle/>
          <a:p>
            <a:fld id="{7D05E6FD-27B7-4DE6-B567-A9CE912504C2}" type="slidenum">
              <a:rPr lang="it-IT" smtClean="0"/>
              <a:t>‹N›</a:t>
            </a:fld>
            <a:endParaRPr lang="it-IT"/>
          </a:p>
        </p:txBody>
      </p:sp>
    </p:spTree>
    <p:extLst>
      <p:ext uri="{BB962C8B-B14F-4D97-AF65-F5344CB8AC3E}">
        <p14:creationId xmlns:p14="http://schemas.microsoft.com/office/powerpoint/2010/main" val="4172483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BA531AD-CD88-405F-15EB-45015558A1B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F550C2A-FD0B-F3F2-053E-5D92313DCA6A}"/>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169C1EC-AE42-EF5A-0D65-B7C4CC38CEA9}"/>
              </a:ext>
            </a:extLst>
          </p:cNvPr>
          <p:cNvSpPr>
            <a:spLocks noGrp="1"/>
          </p:cNvSpPr>
          <p:nvPr>
            <p:ph type="dt" sz="half" idx="10"/>
          </p:nvPr>
        </p:nvSpPr>
        <p:spPr/>
        <p:txBody>
          <a:bodyPr/>
          <a:lstStyle/>
          <a:p>
            <a:fld id="{8DB7E585-D30A-44C8-970F-CAB257CA2D20}" type="datetimeFigureOut">
              <a:rPr lang="it-IT" smtClean="0"/>
              <a:t>05/12/2024</a:t>
            </a:fld>
            <a:endParaRPr lang="it-IT"/>
          </a:p>
        </p:txBody>
      </p:sp>
      <p:sp>
        <p:nvSpPr>
          <p:cNvPr id="5" name="Segnaposto piè di pagina 4">
            <a:extLst>
              <a:ext uri="{FF2B5EF4-FFF2-40B4-BE49-F238E27FC236}">
                <a16:creationId xmlns:a16="http://schemas.microsoft.com/office/drawing/2014/main" id="{C6493EFE-DEFE-55D6-13E4-5126A49CBCA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B6C4E8C-1338-2F3A-96CE-7426D6F2B669}"/>
              </a:ext>
            </a:extLst>
          </p:cNvPr>
          <p:cNvSpPr>
            <a:spLocks noGrp="1"/>
          </p:cNvSpPr>
          <p:nvPr>
            <p:ph type="sldNum" sz="quarter" idx="12"/>
          </p:nvPr>
        </p:nvSpPr>
        <p:spPr/>
        <p:txBody>
          <a:bodyPr/>
          <a:lstStyle/>
          <a:p>
            <a:fld id="{7D05E6FD-27B7-4DE6-B567-A9CE912504C2}" type="slidenum">
              <a:rPr lang="it-IT" smtClean="0"/>
              <a:t>‹N›</a:t>
            </a:fld>
            <a:endParaRPr lang="it-IT"/>
          </a:p>
        </p:txBody>
      </p:sp>
    </p:spTree>
    <p:extLst>
      <p:ext uri="{BB962C8B-B14F-4D97-AF65-F5344CB8AC3E}">
        <p14:creationId xmlns:p14="http://schemas.microsoft.com/office/powerpoint/2010/main" val="4174362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A47E6D3-F0F7-61D2-2D29-2419AE9622C2}"/>
              </a:ext>
            </a:extLst>
          </p:cNvPr>
          <p:cNvSpPr>
            <a:spLocks noGrp="1"/>
          </p:cNvSpPr>
          <p:nvPr>
            <p:ph type="dt" sz="half" idx="10"/>
          </p:nvPr>
        </p:nvSpPr>
        <p:spPr/>
        <p:txBody>
          <a:bodyPr/>
          <a:lstStyle/>
          <a:p>
            <a:fld id="{FE7DB71D-ED62-2A40-AF03-92E047EB5A5A}" type="datetimeFigureOut">
              <a:rPr lang="it-IT" smtClean="0"/>
              <a:t>05/12/2024</a:t>
            </a:fld>
            <a:endParaRPr lang="it-IT"/>
          </a:p>
        </p:txBody>
      </p:sp>
      <p:sp>
        <p:nvSpPr>
          <p:cNvPr id="3" name="Segnaposto piè di pagina 2">
            <a:extLst>
              <a:ext uri="{FF2B5EF4-FFF2-40B4-BE49-F238E27FC236}">
                <a16:creationId xmlns:a16="http://schemas.microsoft.com/office/drawing/2014/main" id="{A73AE11C-ABD9-BD1A-402B-20A71C29DAD3}"/>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89EB2DCB-EB89-D7D6-FEF0-235522DAFEFB}"/>
              </a:ext>
            </a:extLst>
          </p:cNvPr>
          <p:cNvSpPr>
            <a:spLocks noGrp="1"/>
          </p:cNvSpPr>
          <p:nvPr>
            <p:ph type="sldNum" sz="quarter" idx="12"/>
          </p:nvPr>
        </p:nvSpPr>
        <p:spPr>
          <a:xfrm>
            <a:off x="9338570" y="6356350"/>
            <a:ext cx="2743200" cy="343466"/>
          </a:xfrm>
        </p:spPr>
        <p:txBody>
          <a:bodyPr/>
          <a:lstStyle>
            <a:lvl1pPr>
              <a:defRPr/>
            </a:lvl1pPr>
          </a:lstStyle>
          <a:p>
            <a:r>
              <a:rPr lang="it-IT" dirty="0" err="1"/>
              <a:t>Geol.Filippo</a:t>
            </a:r>
            <a:r>
              <a:rPr lang="it-IT" dirty="0"/>
              <a:t> CAPPOTTO</a:t>
            </a:r>
          </a:p>
        </p:txBody>
      </p:sp>
    </p:spTree>
    <p:extLst>
      <p:ext uri="{BB962C8B-B14F-4D97-AF65-F5344CB8AC3E}">
        <p14:creationId xmlns:p14="http://schemas.microsoft.com/office/powerpoint/2010/main" val="3911515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29963B-F337-4442-4A1C-9501CFF5EE9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4DF31B0-D381-0225-2070-E1EF497EC29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20E1C01-C7E8-84EC-36C5-CA366DD58662}"/>
              </a:ext>
            </a:extLst>
          </p:cNvPr>
          <p:cNvSpPr>
            <a:spLocks noGrp="1"/>
          </p:cNvSpPr>
          <p:nvPr>
            <p:ph type="dt" sz="half" idx="10"/>
          </p:nvPr>
        </p:nvSpPr>
        <p:spPr/>
        <p:txBody>
          <a:bodyPr/>
          <a:lstStyle/>
          <a:p>
            <a:fld id="{8DB7E585-D30A-44C8-970F-CAB257CA2D20}" type="datetimeFigureOut">
              <a:rPr lang="it-IT" smtClean="0"/>
              <a:t>05/12/2024</a:t>
            </a:fld>
            <a:endParaRPr lang="it-IT"/>
          </a:p>
        </p:txBody>
      </p:sp>
      <p:sp>
        <p:nvSpPr>
          <p:cNvPr id="5" name="Segnaposto piè di pagina 4">
            <a:extLst>
              <a:ext uri="{FF2B5EF4-FFF2-40B4-BE49-F238E27FC236}">
                <a16:creationId xmlns:a16="http://schemas.microsoft.com/office/drawing/2014/main" id="{A51C28E5-10BE-E162-A6BC-64C3809DCB4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1389081-B611-B0EA-5808-46205A3BC54E}"/>
              </a:ext>
            </a:extLst>
          </p:cNvPr>
          <p:cNvSpPr>
            <a:spLocks noGrp="1"/>
          </p:cNvSpPr>
          <p:nvPr>
            <p:ph type="sldNum" sz="quarter" idx="12"/>
          </p:nvPr>
        </p:nvSpPr>
        <p:spPr/>
        <p:txBody>
          <a:bodyPr/>
          <a:lstStyle/>
          <a:p>
            <a:fld id="{7D05E6FD-27B7-4DE6-B567-A9CE912504C2}" type="slidenum">
              <a:rPr lang="it-IT" smtClean="0"/>
              <a:t>‹N›</a:t>
            </a:fld>
            <a:endParaRPr lang="it-IT"/>
          </a:p>
        </p:txBody>
      </p:sp>
    </p:spTree>
    <p:extLst>
      <p:ext uri="{BB962C8B-B14F-4D97-AF65-F5344CB8AC3E}">
        <p14:creationId xmlns:p14="http://schemas.microsoft.com/office/powerpoint/2010/main" val="135032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822451-40FB-AA05-1F8E-B879D7BBD0A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F006F56-3373-64CF-EC40-C2381349A64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6EB9310-9510-478A-0A5E-3526A81363B0}"/>
              </a:ext>
            </a:extLst>
          </p:cNvPr>
          <p:cNvSpPr>
            <a:spLocks noGrp="1"/>
          </p:cNvSpPr>
          <p:nvPr>
            <p:ph type="dt" sz="half" idx="10"/>
          </p:nvPr>
        </p:nvSpPr>
        <p:spPr/>
        <p:txBody>
          <a:bodyPr/>
          <a:lstStyle/>
          <a:p>
            <a:fld id="{8DB7E585-D30A-44C8-970F-CAB257CA2D20}" type="datetimeFigureOut">
              <a:rPr lang="it-IT" smtClean="0"/>
              <a:t>05/12/2024</a:t>
            </a:fld>
            <a:endParaRPr lang="it-IT"/>
          </a:p>
        </p:txBody>
      </p:sp>
      <p:sp>
        <p:nvSpPr>
          <p:cNvPr id="5" name="Segnaposto piè di pagina 4">
            <a:extLst>
              <a:ext uri="{FF2B5EF4-FFF2-40B4-BE49-F238E27FC236}">
                <a16:creationId xmlns:a16="http://schemas.microsoft.com/office/drawing/2014/main" id="{2EE01B71-5AFC-2D36-181A-C0D4B10E8DF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D17A52B-A3DC-4F18-2D0D-1501274A0AF1}"/>
              </a:ext>
            </a:extLst>
          </p:cNvPr>
          <p:cNvSpPr>
            <a:spLocks noGrp="1"/>
          </p:cNvSpPr>
          <p:nvPr>
            <p:ph type="sldNum" sz="quarter" idx="12"/>
          </p:nvPr>
        </p:nvSpPr>
        <p:spPr/>
        <p:txBody>
          <a:bodyPr/>
          <a:lstStyle/>
          <a:p>
            <a:fld id="{7D05E6FD-27B7-4DE6-B567-A9CE912504C2}" type="slidenum">
              <a:rPr lang="it-IT" smtClean="0"/>
              <a:t>‹N›</a:t>
            </a:fld>
            <a:endParaRPr lang="it-IT"/>
          </a:p>
        </p:txBody>
      </p:sp>
    </p:spTree>
    <p:extLst>
      <p:ext uri="{BB962C8B-B14F-4D97-AF65-F5344CB8AC3E}">
        <p14:creationId xmlns:p14="http://schemas.microsoft.com/office/powerpoint/2010/main" val="2495359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ECA0CF-458D-9035-CA08-9F7B5A2B22E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2F3F138-9A52-A8AE-5C99-AFCBD340325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303AD75-86C0-FF08-D50E-C388C82E3DF2}"/>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3850407-E41C-7971-C13B-E39FD61AA945}"/>
              </a:ext>
            </a:extLst>
          </p:cNvPr>
          <p:cNvSpPr>
            <a:spLocks noGrp="1"/>
          </p:cNvSpPr>
          <p:nvPr>
            <p:ph type="dt" sz="half" idx="10"/>
          </p:nvPr>
        </p:nvSpPr>
        <p:spPr/>
        <p:txBody>
          <a:bodyPr/>
          <a:lstStyle/>
          <a:p>
            <a:fld id="{8DB7E585-D30A-44C8-970F-CAB257CA2D20}" type="datetimeFigureOut">
              <a:rPr lang="it-IT" smtClean="0"/>
              <a:t>05/12/2024</a:t>
            </a:fld>
            <a:endParaRPr lang="it-IT"/>
          </a:p>
        </p:txBody>
      </p:sp>
      <p:sp>
        <p:nvSpPr>
          <p:cNvPr id="6" name="Segnaposto piè di pagina 5">
            <a:extLst>
              <a:ext uri="{FF2B5EF4-FFF2-40B4-BE49-F238E27FC236}">
                <a16:creationId xmlns:a16="http://schemas.microsoft.com/office/drawing/2014/main" id="{642D7ACC-BF22-3D0C-FDD6-81077EBEDB9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829BC86-4B03-083C-85FF-727240CC9489}"/>
              </a:ext>
            </a:extLst>
          </p:cNvPr>
          <p:cNvSpPr>
            <a:spLocks noGrp="1"/>
          </p:cNvSpPr>
          <p:nvPr>
            <p:ph type="sldNum" sz="quarter" idx="12"/>
          </p:nvPr>
        </p:nvSpPr>
        <p:spPr/>
        <p:txBody>
          <a:bodyPr/>
          <a:lstStyle/>
          <a:p>
            <a:fld id="{7D05E6FD-27B7-4DE6-B567-A9CE912504C2}" type="slidenum">
              <a:rPr lang="it-IT" smtClean="0"/>
              <a:t>‹N›</a:t>
            </a:fld>
            <a:endParaRPr lang="it-IT"/>
          </a:p>
        </p:txBody>
      </p:sp>
    </p:spTree>
    <p:extLst>
      <p:ext uri="{BB962C8B-B14F-4D97-AF65-F5344CB8AC3E}">
        <p14:creationId xmlns:p14="http://schemas.microsoft.com/office/powerpoint/2010/main" val="154719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F5264E-F66F-71AE-1FEB-BD7963B714DB}"/>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C54736B-B830-0C0A-978B-BD18E5A2CF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CCFD30F5-2C3B-3B9F-DC54-7BF3387705D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44B1E67-2AD0-F567-4B9A-FB560DCAC7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C8526B4D-F95D-1403-0F48-8EE1F35887C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B42937C-B41D-197D-89D5-6976755FA95A}"/>
              </a:ext>
            </a:extLst>
          </p:cNvPr>
          <p:cNvSpPr>
            <a:spLocks noGrp="1"/>
          </p:cNvSpPr>
          <p:nvPr>
            <p:ph type="dt" sz="half" idx="10"/>
          </p:nvPr>
        </p:nvSpPr>
        <p:spPr/>
        <p:txBody>
          <a:bodyPr/>
          <a:lstStyle/>
          <a:p>
            <a:fld id="{8DB7E585-D30A-44C8-970F-CAB257CA2D20}" type="datetimeFigureOut">
              <a:rPr lang="it-IT" smtClean="0"/>
              <a:t>05/12/2024</a:t>
            </a:fld>
            <a:endParaRPr lang="it-IT"/>
          </a:p>
        </p:txBody>
      </p:sp>
      <p:sp>
        <p:nvSpPr>
          <p:cNvPr id="8" name="Segnaposto piè di pagina 7">
            <a:extLst>
              <a:ext uri="{FF2B5EF4-FFF2-40B4-BE49-F238E27FC236}">
                <a16:creationId xmlns:a16="http://schemas.microsoft.com/office/drawing/2014/main" id="{59106034-E890-6893-B466-46A3D0952D03}"/>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4485E6B-4A7A-C9FB-A384-06E328ED969B}"/>
              </a:ext>
            </a:extLst>
          </p:cNvPr>
          <p:cNvSpPr>
            <a:spLocks noGrp="1"/>
          </p:cNvSpPr>
          <p:nvPr>
            <p:ph type="sldNum" sz="quarter" idx="12"/>
          </p:nvPr>
        </p:nvSpPr>
        <p:spPr/>
        <p:txBody>
          <a:bodyPr/>
          <a:lstStyle/>
          <a:p>
            <a:fld id="{7D05E6FD-27B7-4DE6-B567-A9CE912504C2}" type="slidenum">
              <a:rPr lang="it-IT" smtClean="0"/>
              <a:t>‹N›</a:t>
            </a:fld>
            <a:endParaRPr lang="it-IT"/>
          </a:p>
        </p:txBody>
      </p:sp>
    </p:spTree>
    <p:extLst>
      <p:ext uri="{BB962C8B-B14F-4D97-AF65-F5344CB8AC3E}">
        <p14:creationId xmlns:p14="http://schemas.microsoft.com/office/powerpoint/2010/main" val="2905849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D794DB-6198-A008-78E7-EFD866F33D4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5B9D2F1-75C7-5C83-D885-6776358B03D6}"/>
              </a:ext>
            </a:extLst>
          </p:cNvPr>
          <p:cNvSpPr>
            <a:spLocks noGrp="1"/>
          </p:cNvSpPr>
          <p:nvPr>
            <p:ph type="dt" sz="half" idx="10"/>
          </p:nvPr>
        </p:nvSpPr>
        <p:spPr/>
        <p:txBody>
          <a:bodyPr/>
          <a:lstStyle/>
          <a:p>
            <a:fld id="{8DB7E585-D30A-44C8-970F-CAB257CA2D20}" type="datetimeFigureOut">
              <a:rPr lang="it-IT" smtClean="0"/>
              <a:t>05/12/2024</a:t>
            </a:fld>
            <a:endParaRPr lang="it-IT"/>
          </a:p>
        </p:txBody>
      </p:sp>
      <p:sp>
        <p:nvSpPr>
          <p:cNvPr id="4" name="Segnaposto piè di pagina 3">
            <a:extLst>
              <a:ext uri="{FF2B5EF4-FFF2-40B4-BE49-F238E27FC236}">
                <a16:creationId xmlns:a16="http://schemas.microsoft.com/office/drawing/2014/main" id="{3F3F3C91-E188-BE3B-12F2-C108163E7C6E}"/>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575A4442-9629-DA34-6031-9C4569B99909}"/>
              </a:ext>
            </a:extLst>
          </p:cNvPr>
          <p:cNvSpPr>
            <a:spLocks noGrp="1"/>
          </p:cNvSpPr>
          <p:nvPr>
            <p:ph type="sldNum" sz="quarter" idx="12"/>
          </p:nvPr>
        </p:nvSpPr>
        <p:spPr/>
        <p:txBody>
          <a:bodyPr/>
          <a:lstStyle/>
          <a:p>
            <a:fld id="{7D05E6FD-27B7-4DE6-B567-A9CE912504C2}" type="slidenum">
              <a:rPr lang="it-IT" smtClean="0"/>
              <a:t>‹N›</a:t>
            </a:fld>
            <a:endParaRPr lang="it-IT"/>
          </a:p>
        </p:txBody>
      </p:sp>
    </p:spTree>
    <p:extLst>
      <p:ext uri="{BB962C8B-B14F-4D97-AF65-F5344CB8AC3E}">
        <p14:creationId xmlns:p14="http://schemas.microsoft.com/office/powerpoint/2010/main" val="1728461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58B8CE8-A3D1-C703-864B-8FE4748F0BBC}"/>
              </a:ext>
            </a:extLst>
          </p:cNvPr>
          <p:cNvSpPr>
            <a:spLocks noGrp="1"/>
          </p:cNvSpPr>
          <p:nvPr>
            <p:ph type="dt" sz="half" idx="10"/>
          </p:nvPr>
        </p:nvSpPr>
        <p:spPr/>
        <p:txBody>
          <a:bodyPr/>
          <a:lstStyle/>
          <a:p>
            <a:fld id="{8DB7E585-D30A-44C8-970F-CAB257CA2D20}" type="datetimeFigureOut">
              <a:rPr lang="it-IT" smtClean="0"/>
              <a:t>05/12/2024</a:t>
            </a:fld>
            <a:endParaRPr lang="it-IT"/>
          </a:p>
        </p:txBody>
      </p:sp>
      <p:sp>
        <p:nvSpPr>
          <p:cNvPr id="3" name="Segnaposto piè di pagina 2">
            <a:extLst>
              <a:ext uri="{FF2B5EF4-FFF2-40B4-BE49-F238E27FC236}">
                <a16:creationId xmlns:a16="http://schemas.microsoft.com/office/drawing/2014/main" id="{21997852-30E4-6732-57B0-A8A9831EF85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9025B8E5-5523-3A0E-9314-CAD4A3B3D188}"/>
              </a:ext>
            </a:extLst>
          </p:cNvPr>
          <p:cNvSpPr>
            <a:spLocks noGrp="1"/>
          </p:cNvSpPr>
          <p:nvPr>
            <p:ph type="sldNum" sz="quarter" idx="12"/>
          </p:nvPr>
        </p:nvSpPr>
        <p:spPr/>
        <p:txBody>
          <a:bodyPr/>
          <a:lstStyle/>
          <a:p>
            <a:fld id="{7D05E6FD-27B7-4DE6-B567-A9CE912504C2}" type="slidenum">
              <a:rPr lang="it-IT" smtClean="0"/>
              <a:t>‹N›</a:t>
            </a:fld>
            <a:endParaRPr lang="it-IT"/>
          </a:p>
        </p:txBody>
      </p:sp>
    </p:spTree>
    <p:extLst>
      <p:ext uri="{BB962C8B-B14F-4D97-AF65-F5344CB8AC3E}">
        <p14:creationId xmlns:p14="http://schemas.microsoft.com/office/powerpoint/2010/main" val="3014753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FCF895-269A-0B58-08A5-29F6A384B53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A6AC68D-4951-5258-AB65-E58A8FA39B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DEF91FF-6E1A-11F6-9B92-74644652B1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A7A50F6-A9DE-57A8-17D7-D546C1425C16}"/>
              </a:ext>
            </a:extLst>
          </p:cNvPr>
          <p:cNvSpPr>
            <a:spLocks noGrp="1"/>
          </p:cNvSpPr>
          <p:nvPr>
            <p:ph type="dt" sz="half" idx="10"/>
          </p:nvPr>
        </p:nvSpPr>
        <p:spPr/>
        <p:txBody>
          <a:bodyPr/>
          <a:lstStyle/>
          <a:p>
            <a:fld id="{8DB7E585-D30A-44C8-970F-CAB257CA2D20}" type="datetimeFigureOut">
              <a:rPr lang="it-IT" smtClean="0"/>
              <a:t>05/12/2024</a:t>
            </a:fld>
            <a:endParaRPr lang="it-IT"/>
          </a:p>
        </p:txBody>
      </p:sp>
      <p:sp>
        <p:nvSpPr>
          <p:cNvPr id="6" name="Segnaposto piè di pagina 5">
            <a:extLst>
              <a:ext uri="{FF2B5EF4-FFF2-40B4-BE49-F238E27FC236}">
                <a16:creationId xmlns:a16="http://schemas.microsoft.com/office/drawing/2014/main" id="{32BFC2A5-59EA-455D-06B0-C96F01B8B64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63AEBFB-0508-B24C-9F1F-1602CDFC9E1F}"/>
              </a:ext>
            </a:extLst>
          </p:cNvPr>
          <p:cNvSpPr>
            <a:spLocks noGrp="1"/>
          </p:cNvSpPr>
          <p:nvPr>
            <p:ph type="sldNum" sz="quarter" idx="12"/>
          </p:nvPr>
        </p:nvSpPr>
        <p:spPr/>
        <p:txBody>
          <a:bodyPr/>
          <a:lstStyle/>
          <a:p>
            <a:fld id="{7D05E6FD-27B7-4DE6-B567-A9CE912504C2}" type="slidenum">
              <a:rPr lang="it-IT" smtClean="0"/>
              <a:t>‹N›</a:t>
            </a:fld>
            <a:endParaRPr lang="it-IT"/>
          </a:p>
        </p:txBody>
      </p:sp>
    </p:spTree>
    <p:extLst>
      <p:ext uri="{BB962C8B-B14F-4D97-AF65-F5344CB8AC3E}">
        <p14:creationId xmlns:p14="http://schemas.microsoft.com/office/powerpoint/2010/main" val="2290433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E238C3-9436-20F0-98F6-3DB087DF308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EF3E82A-83C4-1F86-88AE-BF7707D948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68D96CB-6841-54D0-4446-AF8DDE8383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53B206A-CBF8-CDE3-2D1C-828D2922D108}"/>
              </a:ext>
            </a:extLst>
          </p:cNvPr>
          <p:cNvSpPr>
            <a:spLocks noGrp="1"/>
          </p:cNvSpPr>
          <p:nvPr>
            <p:ph type="dt" sz="half" idx="10"/>
          </p:nvPr>
        </p:nvSpPr>
        <p:spPr/>
        <p:txBody>
          <a:bodyPr/>
          <a:lstStyle/>
          <a:p>
            <a:fld id="{8DB7E585-D30A-44C8-970F-CAB257CA2D20}" type="datetimeFigureOut">
              <a:rPr lang="it-IT" smtClean="0"/>
              <a:t>05/12/2024</a:t>
            </a:fld>
            <a:endParaRPr lang="it-IT"/>
          </a:p>
        </p:txBody>
      </p:sp>
      <p:sp>
        <p:nvSpPr>
          <p:cNvPr id="6" name="Segnaposto piè di pagina 5">
            <a:extLst>
              <a:ext uri="{FF2B5EF4-FFF2-40B4-BE49-F238E27FC236}">
                <a16:creationId xmlns:a16="http://schemas.microsoft.com/office/drawing/2014/main" id="{89F5CE9E-EF21-FDB0-7DC5-E766314448D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FF898C5-2D17-A79B-BFA7-640FEB792681}"/>
              </a:ext>
            </a:extLst>
          </p:cNvPr>
          <p:cNvSpPr>
            <a:spLocks noGrp="1"/>
          </p:cNvSpPr>
          <p:nvPr>
            <p:ph type="sldNum" sz="quarter" idx="12"/>
          </p:nvPr>
        </p:nvSpPr>
        <p:spPr/>
        <p:txBody>
          <a:bodyPr/>
          <a:lstStyle/>
          <a:p>
            <a:fld id="{7D05E6FD-27B7-4DE6-B567-A9CE912504C2}" type="slidenum">
              <a:rPr lang="it-IT" smtClean="0"/>
              <a:t>‹N›</a:t>
            </a:fld>
            <a:endParaRPr lang="it-IT"/>
          </a:p>
        </p:txBody>
      </p:sp>
    </p:spTree>
    <p:extLst>
      <p:ext uri="{BB962C8B-B14F-4D97-AF65-F5344CB8AC3E}">
        <p14:creationId xmlns:p14="http://schemas.microsoft.com/office/powerpoint/2010/main" val="1601167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E2F2EB2-A2AB-28C3-00C4-C12A9FC445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517966C-7494-B050-6AF0-25D0A09924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782F1FB-BDC3-C584-3C52-F4B72D83BD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DB7E585-D30A-44C8-970F-CAB257CA2D20}" type="datetimeFigureOut">
              <a:rPr lang="it-IT" smtClean="0"/>
              <a:t>05/12/2024</a:t>
            </a:fld>
            <a:endParaRPr lang="it-IT"/>
          </a:p>
        </p:txBody>
      </p:sp>
      <p:sp>
        <p:nvSpPr>
          <p:cNvPr id="5" name="Segnaposto piè di pagina 4">
            <a:extLst>
              <a:ext uri="{FF2B5EF4-FFF2-40B4-BE49-F238E27FC236}">
                <a16:creationId xmlns:a16="http://schemas.microsoft.com/office/drawing/2014/main" id="{05944780-31EA-439D-8FFB-2C10ECC1E5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1F46A670-8CA9-979F-94FD-8B325A44B8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D05E6FD-27B7-4DE6-B567-A9CE912504C2}" type="slidenum">
              <a:rPr lang="it-IT" smtClean="0"/>
              <a:t>‹N›</a:t>
            </a:fld>
            <a:endParaRPr lang="it-IT"/>
          </a:p>
        </p:txBody>
      </p:sp>
    </p:spTree>
    <p:extLst>
      <p:ext uri="{BB962C8B-B14F-4D97-AF65-F5344CB8AC3E}">
        <p14:creationId xmlns:p14="http://schemas.microsoft.com/office/powerpoint/2010/main" val="2684458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3" cstate="print"/>
          <a:stretch>
            <a:fillRect/>
          </a:stretch>
        </p:blipFill>
        <p:spPr>
          <a:xfrm>
            <a:off x="762918" y="496257"/>
            <a:ext cx="10731722" cy="1457265"/>
          </a:xfrm>
          <a:prstGeom prst="rect">
            <a:avLst/>
          </a:prstGeom>
        </p:spPr>
      </p:pic>
      <p:sp>
        <p:nvSpPr>
          <p:cNvPr id="2" name="Holder 2"/>
          <p:cNvSpPr>
            <a:spLocks noGrp="1"/>
          </p:cNvSpPr>
          <p:nvPr>
            <p:ph type="title"/>
          </p:nvPr>
        </p:nvSpPr>
        <p:spPr>
          <a:xfrm>
            <a:off x="1724673" y="3421282"/>
            <a:ext cx="8749015" cy="636982"/>
          </a:xfrm>
          <a:prstGeom prst="rect">
            <a:avLst/>
          </a:prstGeom>
        </p:spPr>
        <p:txBody>
          <a:bodyPr wrap="square" lIns="0" tIns="0" rIns="0" bIns="0">
            <a:spAutoFit/>
          </a:bodyPr>
          <a:lstStyle>
            <a:lvl1pPr>
              <a:defRPr sz="3200" b="1" i="0">
                <a:solidFill>
                  <a:srgbClr val="FF0000"/>
                </a:solidFill>
                <a:latin typeface="Arial"/>
                <a:cs typeface="Arial"/>
              </a:defRPr>
            </a:lvl1pPr>
          </a:lstStyle>
          <a:p>
            <a:endParaRPr/>
          </a:p>
        </p:txBody>
      </p:sp>
      <p:sp>
        <p:nvSpPr>
          <p:cNvPr id="3" name="Holder 3"/>
          <p:cNvSpPr>
            <a:spLocks noGrp="1"/>
          </p:cNvSpPr>
          <p:nvPr>
            <p:ph type="body" idx="1"/>
          </p:nvPr>
        </p:nvSpPr>
        <p:spPr>
          <a:xfrm>
            <a:off x="609918" y="1577340"/>
            <a:ext cx="10978527"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7444" y="6377940"/>
            <a:ext cx="3903476" cy="3428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8" y="6377940"/>
            <a:ext cx="2805623"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6" name="Holder 6"/>
          <p:cNvSpPr>
            <a:spLocks noGrp="1"/>
          </p:cNvSpPr>
          <p:nvPr>
            <p:ph type="sldNum" sz="quarter" idx="7"/>
          </p:nvPr>
        </p:nvSpPr>
        <p:spPr>
          <a:xfrm>
            <a:off x="8782822" y="6377940"/>
            <a:ext cx="2805623"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6"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mailto:daniele.mercuri@gmail.comgeoprati@gmail.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legislazionetecnica.it/lt_link/normativa/V1RBUkNNU0ExNkwyMDI0MTQ5NA==" TargetMode="External"/><Relationship Id="rId7" Type="http://schemas.openxmlformats.org/officeDocument/2006/relationships/hyperlink" Target="https://www.legislazionetecnica.it/lt_link/normativa/TDQ5MjAyMw=="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www.legislazionetecnica.it/lt_link/normativa/V1RBUkNBUkMyNUwyMDI0NDgz" TargetMode="External"/><Relationship Id="rId5" Type="http://schemas.openxmlformats.org/officeDocument/2006/relationships/hyperlink" Target="https://www.legislazionetecnica.it/lt_link/fastfind/Rkw4MDMy" TargetMode="External"/><Relationship Id="rId4" Type="http://schemas.openxmlformats.org/officeDocument/2006/relationships/hyperlink" Target="https://www.legislazionetecnica.it/lt_link/fastfind/Rkw4MjE3" TargetMode="External"/><Relationship Id="rId9"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hyperlink" Target="https://www.professionearchitetto.it/news/notizie/31662/Equo-compenso-ribasso-non-consentito-la-prima-sentenza-del-Tar" TargetMode="External"/><Relationship Id="rId2" Type="http://schemas.openxmlformats.org/officeDocument/2006/relationships/hyperlink" Target="https://www.professionearchitetto.it/news/notizie/31757/Equo-compenso-anche-per-il-Tar-Lazio-la-legge-si-applica-agli-appalti" TargetMode="Externa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hyperlink" Target="https://www.professionearchitetto.it/news/archivio/File/2024/07/Tar_Campania_sentenza_1494_2024.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legislazionetecnica.it/lt_link/normativa/TDQ5MjAyMw==" TargetMode="Externa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customXml" Target="../ink/ink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mmagine che contiene aria aperta, natura, paesaggio, nuvola&#10;&#10;Descrizione generata automaticamente">
            <a:extLst>
              <a:ext uri="{FF2B5EF4-FFF2-40B4-BE49-F238E27FC236}">
                <a16:creationId xmlns:a16="http://schemas.microsoft.com/office/drawing/2014/main" id="{53DFDE58-1E20-8279-ACA4-66BB06449771}"/>
              </a:ext>
            </a:extLst>
          </p:cNvPr>
          <p:cNvPicPr>
            <a:picLocks noChangeAspect="1"/>
          </p:cNvPicPr>
          <p:nvPr/>
        </p:nvPicPr>
        <p:blipFill>
          <a:blip r:embed="rId2">
            <a:alphaModFix amt="40000"/>
            <a:extLst>
              <a:ext uri="{28A0092B-C50C-407E-A947-70E740481C1C}">
                <a14:useLocalDpi xmlns:a14="http://schemas.microsoft.com/office/drawing/2010/main" val="0"/>
              </a:ext>
            </a:extLst>
          </a:blip>
          <a:stretch>
            <a:fillRect/>
          </a:stretch>
        </p:blipFill>
        <p:spPr>
          <a:xfrm>
            <a:off x="0" y="1382043"/>
            <a:ext cx="12192000" cy="5475957"/>
          </a:xfrm>
          <a:prstGeom prst="rect">
            <a:avLst/>
          </a:prstGeom>
        </p:spPr>
      </p:pic>
      <p:sp>
        <p:nvSpPr>
          <p:cNvPr id="2" name="Titolo 1">
            <a:extLst>
              <a:ext uri="{FF2B5EF4-FFF2-40B4-BE49-F238E27FC236}">
                <a16:creationId xmlns:a16="http://schemas.microsoft.com/office/drawing/2014/main" id="{A78F3F26-BD29-0608-DD95-5C337E36C13B}"/>
              </a:ext>
            </a:extLst>
          </p:cNvPr>
          <p:cNvSpPr>
            <a:spLocks noGrp="1"/>
          </p:cNvSpPr>
          <p:nvPr>
            <p:ph type="ctrTitle"/>
          </p:nvPr>
        </p:nvSpPr>
        <p:spPr>
          <a:xfrm>
            <a:off x="0" y="1535392"/>
            <a:ext cx="12191999" cy="1617067"/>
          </a:xfrm>
        </p:spPr>
        <p:txBody>
          <a:bodyPr>
            <a:normAutofit fontScale="90000"/>
          </a:bodyPr>
          <a:lstStyle/>
          <a:p>
            <a:pPr>
              <a:lnSpc>
                <a:spcPct val="150000"/>
              </a:lnSpc>
            </a:pPr>
            <a:r>
              <a:rPr lang="it-IT" sz="27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Assemblea annuale degli iscritti e convegno deontologico</a:t>
            </a:r>
            <a:br>
              <a:rPr lang="it-IT" sz="40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it-IT" sz="40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a:t>
            </a:r>
            <a:r>
              <a:rPr lang="it-IT" sz="36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GEOLOGI E IL TERRITORIO</a:t>
            </a:r>
            <a:br>
              <a:rPr lang="it-IT" sz="36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it-IT" sz="22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Ancona, venerdì 6 dicembre 2024</a:t>
            </a:r>
            <a:endParaRPr lang="it-IT" sz="220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ottotitolo 2">
            <a:extLst>
              <a:ext uri="{FF2B5EF4-FFF2-40B4-BE49-F238E27FC236}">
                <a16:creationId xmlns:a16="http://schemas.microsoft.com/office/drawing/2014/main" id="{01924753-7ED6-19EE-FB45-46E0C35EE077}"/>
              </a:ext>
            </a:extLst>
          </p:cNvPr>
          <p:cNvSpPr>
            <a:spLocks noGrp="1"/>
          </p:cNvSpPr>
          <p:nvPr>
            <p:ph type="subTitle" idx="1"/>
          </p:nvPr>
        </p:nvSpPr>
        <p:spPr>
          <a:xfrm>
            <a:off x="2787196" y="3457650"/>
            <a:ext cx="6617606" cy="2328302"/>
          </a:xfrm>
        </p:spPr>
        <p:txBody>
          <a:bodyPr>
            <a:normAutofit/>
          </a:bodyPr>
          <a:lstStyle/>
          <a:p>
            <a:pPr>
              <a:lnSpc>
                <a:spcPct val="100000"/>
              </a:lnSpc>
            </a:pPr>
            <a:r>
              <a:rPr lang="it-IT" sz="1600" b="1" dirty="0" err="1">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Geol</a:t>
            </a:r>
            <a:r>
              <a:rPr lang="it-IT" sz="1600" b="1"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Daniele Mercuri</a:t>
            </a:r>
          </a:p>
          <a:p>
            <a:pPr>
              <a:lnSpc>
                <a:spcPct val="100000"/>
              </a:lnSpc>
            </a:pPr>
            <a:r>
              <a:rPr lang="it-IT"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Consigliere CNG e referente CNG nel tavolo tecnico sisma                                            nell’ufficio del Commissario straordinario Sisma Centro Italia)</a:t>
            </a:r>
          </a:p>
          <a:p>
            <a:pPr>
              <a:lnSpc>
                <a:spcPct val="100000"/>
              </a:lnSpc>
            </a:pPr>
            <a:r>
              <a:rPr lang="it-IT" sz="1600" b="1" dirty="0" err="1">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Geol</a:t>
            </a:r>
            <a:r>
              <a:rPr lang="it-IT" sz="1600" b="1"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Sara Prati</a:t>
            </a:r>
          </a:p>
          <a:p>
            <a:pPr>
              <a:lnSpc>
                <a:spcPct val="100000"/>
              </a:lnSpc>
            </a:pPr>
            <a:r>
              <a:rPr lang="it-IT"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Vice Presidente Ordine Geologi Regione Marche</a:t>
            </a:r>
          </a:p>
          <a:p>
            <a:pPr>
              <a:lnSpc>
                <a:spcPct val="100000"/>
              </a:lnSpc>
            </a:pPr>
            <a:endParaRPr lang="it-IT"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9" name="Immagine 8" descr="Immagine che contiene Carattere, Elementi grafici, schermata, grafica&#10;&#10;Descrizione generata automaticamente">
            <a:extLst>
              <a:ext uri="{FF2B5EF4-FFF2-40B4-BE49-F238E27FC236}">
                <a16:creationId xmlns:a16="http://schemas.microsoft.com/office/drawing/2014/main" id="{4E187B19-E037-965C-7AED-445FEA4376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4947" y="448589"/>
            <a:ext cx="2982104" cy="871463"/>
          </a:xfrm>
          <a:prstGeom prst="rect">
            <a:avLst/>
          </a:prstGeom>
        </p:spPr>
      </p:pic>
      <p:sp>
        <p:nvSpPr>
          <p:cNvPr id="20" name="Rettangolo 19">
            <a:extLst>
              <a:ext uri="{FF2B5EF4-FFF2-40B4-BE49-F238E27FC236}">
                <a16:creationId xmlns:a16="http://schemas.microsoft.com/office/drawing/2014/main" id="{3CB797B8-8A0C-E7AB-7377-F4425FF4E1E2}"/>
              </a:ext>
            </a:extLst>
          </p:cNvPr>
          <p:cNvSpPr/>
          <p:nvPr/>
        </p:nvSpPr>
        <p:spPr>
          <a:xfrm>
            <a:off x="0" y="-15910"/>
            <a:ext cx="12192001" cy="402956"/>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Assemblea annuale degli iscritti e convegno deontologico</a:t>
            </a:r>
          </a:p>
        </p:txBody>
      </p:sp>
      <p:sp>
        <p:nvSpPr>
          <p:cNvPr id="12" name="CasellaDiTesto 11">
            <a:extLst>
              <a:ext uri="{FF2B5EF4-FFF2-40B4-BE49-F238E27FC236}">
                <a16:creationId xmlns:a16="http://schemas.microsoft.com/office/drawing/2014/main" id="{AEA11096-CE86-C564-60BF-4C4E685CA0CE}"/>
              </a:ext>
            </a:extLst>
          </p:cNvPr>
          <p:cNvSpPr txBox="1"/>
          <p:nvPr/>
        </p:nvSpPr>
        <p:spPr>
          <a:xfrm>
            <a:off x="9079833" y="6334780"/>
            <a:ext cx="3112167" cy="523220"/>
          </a:xfrm>
          <a:prstGeom prst="rect">
            <a:avLst/>
          </a:prstGeom>
          <a:noFill/>
        </p:spPr>
        <p:txBody>
          <a:bodyPr wrap="square">
            <a:spAutoFit/>
          </a:bodyPr>
          <a:lstStyle/>
          <a:p>
            <a:pPr algn="r">
              <a:lnSpc>
                <a:spcPct val="100000"/>
              </a:lnSpc>
            </a:pPr>
            <a:r>
              <a:rPr lang="it-IT" sz="1400" dirty="0">
                <a:solidFill>
                  <a:srgbClr val="0076C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daniele.mercuri@gmail.com</a:t>
            </a:r>
          </a:p>
          <a:p>
            <a:pPr algn="r">
              <a:lnSpc>
                <a:spcPct val="100000"/>
              </a:lnSpc>
            </a:pPr>
            <a:r>
              <a:rPr lang="it-IT" sz="1400" dirty="0">
                <a:solidFill>
                  <a:srgbClr val="0076C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geoprati@gmail.com</a:t>
            </a:r>
            <a:endParaRPr lang="it-IT" sz="1400" dirty="0">
              <a:solidFill>
                <a:srgbClr val="0076C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asellaDiTesto 3">
            <a:extLst>
              <a:ext uri="{FF2B5EF4-FFF2-40B4-BE49-F238E27FC236}">
                <a16:creationId xmlns:a16="http://schemas.microsoft.com/office/drawing/2014/main" id="{3162F0E1-C1A3-4ADD-9242-9AFE1D279DF7}"/>
              </a:ext>
            </a:extLst>
          </p:cNvPr>
          <p:cNvSpPr txBox="1"/>
          <p:nvPr/>
        </p:nvSpPr>
        <p:spPr>
          <a:xfrm>
            <a:off x="1908313" y="5416620"/>
            <a:ext cx="8812696" cy="738664"/>
          </a:xfrm>
          <a:prstGeom prst="rect">
            <a:avLst/>
          </a:prstGeom>
          <a:noFill/>
        </p:spPr>
        <p:txBody>
          <a:bodyPr wrap="square" rtlCol="0">
            <a:spAutoFit/>
          </a:bodyPr>
          <a:lstStyle/>
          <a:p>
            <a:pPr algn="ctr"/>
            <a:r>
              <a:rPr lang="it-IT" sz="2400" i="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Aggiornamento su equo compenso e codice appalti</a:t>
            </a:r>
          </a:p>
          <a:p>
            <a:endParaRPr lang="it-IT" dirty="0"/>
          </a:p>
        </p:txBody>
      </p:sp>
    </p:spTree>
    <p:extLst>
      <p:ext uri="{BB962C8B-B14F-4D97-AF65-F5344CB8AC3E}">
        <p14:creationId xmlns:p14="http://schemas.microsoft.com/office/powerpoint/2010/main" val="1178211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srcRect t="20442" b="25046"/>
          <a:stretch/>
        </p:blipFill>
        <p:spPr>
          <a:xfrm>
            <a:off x="3270714" y="957412"/>
            <a:ext cx="5383471" cy="1832618"/>
          </a:xfrm>
          <a:prstGeom prst="rect">
            <a:avLst/>
          </a:prstGeom>
        </p:spPr>
      </p:pic>
      <p:grpSp>
        <p:nvGrpSpPr>
          <p:cNvPr id="4" name="Gruppo 3">
            <a:extLst>
              <a:ext uri="{FF2B5EF4-FFF2-40B4-BE49-F238E27FC236}">
                <a16:creationId xmlns:a16="http://schemas.microsoft.com/office/drawing/2014/main" id="{406F6026-3813-1E6C-AED0-846C55725863}"/>
              </a:ext>
            </a:extLst>
          </p:cNvPr>
          <p:cNvGrpSpPr/>
          <p:nvPr/>
        </p:nvGrpSpPr>
        <p:grpSpPr>
          <a:xfrm>
            <a:off x="0" y="-15910"/>
            <a:ext cx="12192001" cy="6873910"/>
            <a:chOff x="0" y="-15910"/>
            <a:chExt cx="12192001" cy="6873910"/>
          </a:xfrm>
        </p:grpSpPr>
        <p:pic>
          <p:nvPicPr>
            <p:cNvPr id="8" name="Immagine 7" descr="Immagine che contiene aria aperta, natura, paesaggio, nuvola&#10;&#10;Descrizione generata automaticamente">
              <a:extLst>
                <a:ext uri="{FF2B5EF4-FFF2-40B4-BE49-F238E27FC236}">
                  <a16:creationId xmlns:a16="http://schemas.microsoft.com/office/drawing/2014/main" id="{AAE41124-4B97-A5F7-F32E-81CE5712DCF9}"/>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0" y="672281"/>
              <a:ext cx="12192000" cy="5475957"/>
            </a:xfrm>
            <a:prstGeom prst="rect">
              <a:avLst/>
            </a:prstGeom>
          </p:spPr>
        </p:pic>
        <p:sp>
          <p:nvSpPr>
            <p:cNvPr id="5" name="Rettangolo 4">
              <a:extLst>
                <a:ext uri="{FF2B5EF4-FFF2-40B4-BE49-F238E27FC236}">
                  <a16:creationId xmlns:a16="http://schemas.microsoft.com/office/drawing/2014/main" id="{CAAE79C6-70E6-369E-DDED-017D44BD53AC}"/>
                </a:ext>
              </a:extLst>
            </p:cNvPr>
            <p:cNvSpPr/>
            <p:nvPr/>
          </p:nvSpPr>
          <p:spPr>
            <a:xfrm>
              <a:off x="0" y="-15910"/>
              <a:ext cx="12192001" cy="402956"/>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Assemblea annuale degli iscritti e convegno deontologico</a:t>
              </a:r>
            </a:p>
          </p:txBody>
        </p:sp>
        <p:sp>
          <p:nvSpPr>
            <p:cNvPr id="6" name="Rettangolo 5">
              <a:extLst>
                <a:ext uri="{FF2B5EF4-FFF2-40B4-BE49-F238E27FC236}">
                  <a16:creationId xmlns:a16="http://schemas.microsoft.com/office/drawing/2014/main" id="{6569C99D-CB72-CDF5-10E9-FF8200BD98A4}"/>
                </a:ext>
              </a:extLst>
            </p:cNvPr>
            <p:cNvSpPr/>
            <p:nvPr/>
          </p:nvSpPr>
          <p:spPr>
            <a:xfrm>
              <a:off x="0" y="6409412"/>
              <a:ext cx="12192001" cy="44858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Ancona, venerdì 6 dicembre 2024</a:t>
              </a:r>
              <a:endParaRPr lang="it-IT" sz="1400" i="0" u="none" strike="noStrike" baseline="0" dirty="0">
                <a:solidFill>
                  <a:schemeClr val="bg1"/>
                </a:solidFill>
                <a:latin typeface="Myriad-Bold"/>
              </a:endParaRPr>
            </a:p>
          </p:txBody>
        </p:sp>
        <p:pic>
          <p:nvPicPr>
            <p:cNvPr id="7" name="Immagine 6" descr="Immagine che contiene Carattere, Elementi grafici, schermata, grafica&#10;&#10;Descrizione generata automaticamente">
              <a:extLst>
                <a:ext uri="{FF2B5EF4-FFF2-40B4-BE49-F238E27FC236}">
                  <a16:creationId xmlns:a16="http://schemas.microsoft.com/office/drawing/2014/main" id="{A5550511-7B9C-0D64-7151-5F94166D3D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2134" y="8603"/>
              <a:ext cx="1245352" cy="363930"/>
            </a:xfrm>
            <a:prstGeom prst="rect">
              <a:avLst/>
            </a:prstGeom>
          </p:spPr>
        </p:pic>
      </p:grpSp>
      <p:sp>
        <p:nvSpPr>
          <p:cNvPr id="2" name="Rettangolo 1"/>
          <p:cNvSpPr/>
          <p:nvPr/>
        </p:nvSpPr>
        <p:spPr>
          <a:xfrm>
            <a:off x="3194355" y="3123564"/>
            <a:ext cx="7813924" cy="1942840"/>
          </a:xfrm>
          <a:prstGeom prst="rect">
            <a:avLst/>
          </a:prstGeom>
        </p:spPr>
        <p:txBody>
          <a:bodyPr wrap="square">
            <a:spAutoFit/>
          </a:bodyPr>
          <a:lstStyle>
            <a:defPPr>
              <a:defRPr lang="it-IT"/>
            </a:defPPr>
            <a:lvl1pPr marL="0" algn="l" defTabSz="984260" rtl="0" eaLnBrk="1" latinLnBrk="0" hangingPunct="1">
              <a:defRPr sz="1938" kern="1200">
                <a:solidFill>
                  <a:schemeClr val="tx1"/>
                </a:solidFill>
                <a:latin typeface="+mn-lt"/>
                <a:ea typeface="+mn-ea"/>
                <a:cs typeface="+mn-cs"/>
              </a:defRPr>
            </a:lvl1pPr>
            <a:lvl2pPr marL="492130" algn="l" defTabSz="984260" rtl="0" eaLnBrk="1" latinLnBrk="0" hangingPunct="1">
              <a:defRPr sz="1938" kern="1200">
                <a:solidFill>
                  <a:schemeClr val="tx1"/>
                </a:solidFill>
                <a:latin typeface="+mn-lt"/>
                <a:ea typeface="+mn-ea"/>
                <a:cs typeface="+mn-cs"/>
              </a:defRPr>
            </a:lvl2pPr>
            <a:lvl3pPr marL="984260" algn="l" defTabSz="984260" rtl="0" eaLnBrk="1" latinLnBrk="0" hangingPunct="1">
              <a:defRPr sz="1938" kern="1200">
                <a:solidFill>
                  <a:schemeClr val="tx1"/>
                </a:solidFill>
                <a:latin typeface="+mn-lt"/>
                <a:ea typeface="+mn-ea"/>
                <a:cs typeface="+mn-cs"/>
              </a:defRPr>
            </a:lvl3pPr>
            <a:lvl4pPr marL="1476390" algn="l" defTabSz="984260" rtl="0" eaLnBrk="1" latinLnBrk="0" hangingPunct="1">
              <a:defRPr sz="1938" kern="1200">
                <a:solidFill>
                  <a:schemeClr val="tx1"/>
                </a:solidFill>
                <a:latin typeface="+mn-lt"/>
                <a:ea typeface="+mn-ea"/>
                <a:cs typeface="+mn-cs"/>
              </a:defRPr>
            </a:lvl4pPr>
            <a:lvl5pPr marL="1968520" algn="l" defTabSz="984260" rtl="0" eaLnBrk="1" latinLnBrk="0" hangingPunct="1">
              <a:defRPr sz="1938" kern="1200">
                <a:solidFill>
                  <a:schemeClr val="tx1"/>
                </a:solidFill>
                <a:latin typeface="+mn-lt"/>
                <a:ea typeface="+mn-ea"/>
                <a:cs typeface="+mn-cs"/>
              </a:defRPr>
            </a:lvl5pPr>
            <a:lvl6pPr marL="2460650" algn="l" defTabSz="984260" rtl="0" eaLnBrk="1" latinLnBrk="0" hangingPunct="1">
              <a:defRPr sz="1938" kern="1200">
                <a:solidFill>
                  <a:schemeClr val="tx1"/>
                </a:solidFill>
                <a:latin typeface="+mn-lt"/>
                <a:ea typeface="+mn-ea"/>
                <a:cs typeface="+mn-cs"/>
              </a:defRPr>
            </a:lvl6pPr>
            <a:lvl7pPr marL="2952780" algn="l" defTabSz="984260" rtl="0" eaLnBrk="1" latinLnBrk="0" hangingPunct="1">
              <a:defRPr sz="1938" kern="1200">
                <a:solidFill>
                  <a:schemeClr val="tx1"/>
                </a:solidFill>
                <a:latin typeface="+mn-lt"/>
                <a:ea typeface="+mn-ea"/>
                <a:cs typeface="+mn-cs"/>
              </a:defRPr>
            </a:lvl7pPr>
            <a:lvl8pPr marL="3444911" algn="l" defTabSz="984260" rtl="0" eaLnBrk="1" latinLnBrk="0" hangingPunct="1">
              <a:defRPr sz="1938" kern="1200">
                <a:solidFill>
                  <a:schemeClr val="tx1"/>
                </a:solidFill>
                <a:latin typeface="+mn-lt"/>
                <a:ea typeface="+mn-ea"/>
                <a:cs typeface="+mn-cs"/>
              </a:defRPr>
            </a:lvl8pPr>
            <a:lvl9pPr marL="3937041" algn="l" defTabSz="984260" rtl="0" eaLnBrk="1" latinLnBrk="0" hangingPunct="1">
              <a:defRPr sz="1938" kern="1200">
                <a:solidFill>
                  <a:schemeClr val="tx1"/>
                </a:solidFill>
                <a:latin typeface="+mn-lt"/>
                <a:ea typeface="+mn-ea"/>
                <a:cs typeface="+mn-cs"/>
              </a:defRPr>
            </a:lvl9pPr>
          </a:lstStyle>
          <a:p>
            <a:pPr marL="458160" indent="-458160">
              <a:buFont typeface="+mj-lt"/>
              <a:buAutoNum type="arabicPeriod"/>
            </a:pPr>
            <a:r>
              <a:rPr lang="it-IT" sz="2004" dirty="0">
                <a:highlight>
                  <a:srgbClr val="00FF00"/>
                </a:highlight>
              </a:rPr>
              <a:t>TAR VENETO, </a:t>
            </a:r>
            <a:r>
              <a:rPr lang="it-IT" sz="2004" dirty="0" err="1">
                <a:highlight>
                  <a:srgbClr val="00FF00"/>
                </a:highlight>
              </a:rPr>
              <a:t>sez.III</a:t>
            </a:r>
            <a:r>
              <a:rPr lang="it-IT" sz="2004" dirty="0">
                <a:highlight>
                  <a:srgbClr val="00FF00"/>
                </a:highlight>
              </a:rPr>
              <a:t>, 3 aprile 2024 n.632.</a:t>
            </a:r>
          </a:p>
          <a:p>
            <a:pPr marL="458160" indent="-458160">
              <a:buFont typeface="+mj-lt"/>
              <a:buAutoNum type="arabicPeriod"/>
            </a:pPr>
            <a:r>
              <a:rPr lang="it-IT" sz="2004" dirty="0">
                <a:highlight>
                  <a:srgbClr val="00FF00"/>
                </a:highlight>
              </a:rPr>
              <a:t>TAR LAZIO, </a:t>
            </a:r>
            <a:r>
              <a:rPr lang="it-IT" sz="2004" dirty="0" err="1">
                <a:highlight>
                  <a:srgbClr val="00FF00"/>
                </a:highlight>
              </a:rPr>
              <a:t>sez.V</a:t>
            </a:r>
            <a:r>
              <a:rPr lang="it-IT" sz="2004" dirty="0">
                <a:highlight>
                  <a:srgbClr val="00FF00"/>
                </a:highlight>
              </a:rPr>
              <a:t>, 30 aprile 2024 n.8580.</a:t>
            </a:r>
          </a:p>
          <a:p>
            <a:pPr marL="458160" indent="-458160">
              <a:buFont typeface="+mj-lt"/>
              <a:buAutoNum type="arabicPeriod"/>
            </a:pPr>
            <a:r>
              <a:rPr lang="it-IT" sz="2004" dirty="0">
                <a:highlight>
                  <a:srgbClr val="FF0000"/>
                </a:highlight>
              </a:rPr>
              <a:t>TAR CAMPANIA, Salerno </a:t>
            </a:r>
            <a:r>
              <a:rPr lang="it-IT" sz="2004" dirty="0" err="1">
                <a:highlight>
                  <a:srgbClr val="FF0000"/>
                </a:highlight>
              </a:rPr>
              <a:t>sez.II</a:t>
            </a:r>
            <a:r>
              <a:rPr lang="it-IT" sz="2004" dirty="0">
                <a:highlight>
                  <a:srgbClr val="FF0000"/>
                </a:highlight>
              </a:rPr>
              <a:t>, 16 luglio 2024 n.1494.</a:t>
            </a:r>
          </a:p>
          <a:p>
            <a:pPr marL="458160" indent="-458160">
              <a:buFont typeface="+mj-lt"/>
              <a:buAutoNum type="arabicPeriod"/>
            </a:pPr>
            <a:r>
              <a:rPr lang="it-IT" sz="2004" dirty="0">
                <a:highlight>
                  <a:srgbClr val="FF0000"/>
                </a:highlight>
              </a:rPr>
              <a:t>TAR CALABRIA, Reggio Calabria, 25 luglio 2024 n.483.</a:t>
            </a:r>
          </a:p>
          <a:p>
            <a:pPr marL="458160" indent="-458160">
              <a:buFont typeface="+mj-lt"/>
              <a:buAutoNum type="arabicPeriod"/>
            </a:pPr>
            <a:r>
              <a:rPr lang="it-IT" sz="2004" dirty="0">
                <a:highlight>
                  <a:srgbClr val="00FF00"/>
                </a:highlight>
              </a:rPr>
              <a:t>TAR SICILA, sezione Catania, 8 ottobre 2024 n.03319</a:t>
            </a:r>
          </a:p>
          <a:p>
            <a:pPr marL="458160" indent="-458160">
              <a:buFont typeface="+mj-lt"/>
              <a:buAutoNum type="arabicPeriod"/>
            </a:pPr>
            <a:r>
              <a:rPr lang="it-IT" sz="2004" dirty="0">
                <a:highlight>
                  <a:srgbClr val="00FF00"/>
                </a:highlight>
              </a:rPr>
              <a:t>TAR BOLZANO, 9 ottobre 2024 n.00126</a:t>
            </a:r>
          </a:p>
        </p:txBody>
      </p:sp>
    </p:spTree>
    <p:extLst>
      <p:ext uri="{BB962C8B-B14F-4D97-AF65-F5344CB8AC3E}">
        <p14:creationId xmlns:p14="http://schemas.microsoft.com/office/powerpoint/2010/main" val="1672153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07124" y="4574387"/>
            <a:ext cx="7813924" cy="1326202"/>
          </a:xfrm>
          <a:prstGeom prst="rect">
            <a:avLst/>
          </a:prstGeom>
        </p:spPr>
        <p:txBody>
          <a:bodyPr wrap="square">
            <a:spAutoFit/>
          </a:bodyPr>
          <a:lstStyle>
            <a:defPPr>
              <a:defRPr lang="it-IT"/>
            </a:defPPr>
            <a:lvl1pPr marL="0" algn="l" defTabSz="984260" rtl="0" eaLnBrk="1" latinLnBrk="0" hangingPunct="1">
              <a:defRPr sz="1938" kern="1200">
                <a:solidFill>
                  <a:schemeClr val="tx1"/>
                </a:solidFill>
                <a:latin typeface="+mn-lt"/>
                <a:ea typeface="+mn-ea"/>
                <a:cs typeface="+mn-cs"/>
              </a:defRPr>
            </a:lvl1pPr>
            <a:lvl2pPr marL="492130" algn="l" defTabSz="984260" rtl="0" eaLnBrk="1" latinLnBrk="0" hangingPunct="1">
              <a:defRPr sz="1938" kern="1200">
                <a:solidFill>
                  <a:schemeClr val="tx1"/>
                </a:solidFill>
                <a:latin typeface="+mn-lt"/>
                <a:ea typeface="+mn-ea"/>
                <a:cs typeface="+mn-cs"/>
              </a:defRPr>
            </a:lvl2pPr>
            <a:lvl3pPr marL="984260" algn="l" defTabSz="984260" rtl="0" eaLnBrk="1" latinLnBrk="0" hangingPunct="1">
              <a:defRPr sz="1938" kern="1200">
                <a:solidFill>
                  <a:schemeClr val="tx1"/>
                </a:solidFill>
                <a:latin typeface="+mn-lt"/>
                <a:ea typeface="+mn-ea"/>
                <a:cs typeface="+mn-cs"/>
              </a:defRPr>
            </a:lvl3pPr>
            <a:lvl4pPr marL="1476390" algn="l" defTabSz="984260" rtl="0" eaLnBrk="1" latinLnBrk="0" hangingPunct="1">
              <a:defRPr sz="1938" kern="1200">
                <a:solidFill>
                  <a:schemeClr val="tx1"/>
                </a:solidFill>
                <a:latin typeface="+mn-lt"/>
                <a:ea typeface="+mn-ea"/>
                <a:cs typeface="+mn-cs"/>
              </a:defRPr>
            </a:lvl4pPr>
            <a:lvl5pPr marL="1968520" algn="l" defTabSz="984260" rtl="0" eaLnBrk="1" latinLnBrk="0" hangingPunct="1">
              <a:defRPr sz="1938" kern="1200">
                <a:solidFill>
                  <a:schemeClr val="tx1"/>
                </a:solidFill>
                <a:latin typeface="+mn-lt"/>
                <a:ea typeface="+mn-ea"/>
                <a:cs typeface="+mn-cs"/>
              </a:defRPr>
            </a:lvl5pPr>
            <a:lvl6pPr marL="2460650" algn="l" defTabSz="984260" rtl="0" eaLnBrk="1" latinLnBrk="0" hangingPunct="1">
              <a:defRPr sz="1938" kern="1200">
                <a:solidFill>
                  <a:schemeClr val="tx1"/>
                </a:solidFill>
                <a:latin typeface="+mn-lt"/>
                <a:ea typeface="+mn-ea"/>
                <a:cs typeface="+mn-cs"/>
              </a:defRPr>
            </a:lvl6pPr>
            <a:lvl7pPr marL="2952780" algn="l" defTabSz="984260" rtl="0" eaLnBrk="1" latinLnBrk="0" hangingPunct="1">
              <a:defRPr sz="1938" kern="1200">
                <a:solidFill>
                  <a:schemeClr val="tx1"/>
                </a:solidFill>
                <a:latin typeface="+mn-lt"/>
                <a:ea typeface="+mn-ea"/>
                <a:cs typeface="+mn-cs"/>
              </a:defRPr>
            </a:lvl7pPr>
            <a:lvl8pPr marL="3444911" algn="l" defTabSz="984260" rtl="0" eaLnBrk="1" latinLnBrk="0" hangingPunct="1">
              <a:defRPr sz="1938" kern="1200">
                <a:solidFill>
                  <a:schemeClr val="tx1"/>
                </a:solidFill>
                <a:latin typeface="+mn-lt"/>
                <a:ea typeface="+mn-ea"/>
                <a:cs typeface="+mn-cs"/>
              </a:defRPr>
            </a:lvl8pPr>
            <a:lvl9pPr marL="3937041" algn="l" defTabSz="984260" rtl="0" eaLnBrk="1" latinLnBrk="0" hangingPunct="1">
              <a:defRPr sz="1938" kern="1200">
                <a:solidFill>
                  <a:schemeClr val="tx1"/>
                </a:solidFill>
                <a:latin typeface="+mn-lt"/>
                <a:ea typeface="+mn-ea"/>
                <a:cs typeface="+mn-cs"/>
              </a:defRPr>
            </a:lvl9pPr>
          </a:lstStyle>
          <a:p>
            <a:r>
              <a:rPr lang="it-IT" sz="2004" dirty="0">
                <a:solidFill>
                  <a:srgbClr val="C00000"/>
                </a:solidFill>
              </a:rPr>
              <a:t>Equo compenso e nuovo Codice : prima sentenza TAR – Compenso non ribassabile – Eterointegrazione Legge 49/2023 applicabile  alle discipline di gara negli appalti pubblici – Nessun contrasto con le Direttive comunitarie (art. 8 , art. 108 d.lgs. 36/2023)</a:t>
            </a:r>
          </a:p>
        </p:txBody>
      </p:sp>
      <p:pic>
        <p:nvPicPr>
          <p:cNvPr id="3" name="Immagine 2"/>
          <p:cNvPicPr>
            <a:picLocks noChangeAspect="1"/>
          </p:cNvPicPr>
          <p:nvPr/>
        </p:nvPicPr>
        <p:blipFill>
          <a:blip r:embed="rId3"/>
          <a:stretch>
            <a:fillRect/>
          </a:stretch>
        </p:blipFill>
        <p:spPr>
          <a:xfrm>
            <a:off x="3156020" y="1214587"/>
            <a:ext cx="5383471" cy="3361910"/>
          </a:xfrm>
          <a:prstGeom prst="rect">
            <a:avLst/>
          </a:prstGeom>
        </p:spPr>
      </p:pic>
      <p:grpSp>
        <p:nvGrpSpPr>
          <p:cNvPr id="4" name="Gruppo 3">
            <a:extLst>
              <a:ext uri="{FF2B5EF4-FFF2-40B4-BE49-F238E27FC236}">
                <a16:creationId xmlns:a16="http://schemas.microsoft.com/office/drawing/2014/main" id="{265F6FE9-B531-5A93-0266-09FF3E17D9F7}"/>
              </a:ext>
            </a:extLst>
          </p:cNvPr>
          <p:cNvGrpSpPr/>
          <p:nvPr/>
        </p:nvGrpSpPr>
        <p:grpSpPr>
          <a:xfrm>
            <a:off x="0" y="-15910"/>
            <a:ext cx="12192001" cy="6873910"/>
            <a:chOff x="0" y="-15910"/>
            <a:chExt cx="12192001" cy="6873910"/>
          </a:xfrm>
        </p:grpSpPr>
        <p:sp>
          <p:nvSpPr>
            <p:cNvPr id="5" name="Rettangolo 4">
              <a:extLst>
                <a:ext uri="{FF2B5EF4-FFF2-40B4-BE49-F238E27FC236}">
                  <a16:creationId xmlns:a16="http://schemas.microsoft.com/office/drawing/2014/main" id="{1892B5DE-8D72-7E98-C32F-DB18DD0DFC3C}"/>
                </a:ext>
              </a:extLst>
            </p:cNvPr>
            <p:cNvSpPr/>
            <p:nvPr/>
          </p:nvSpPr>
          <p:spPr>
            <a:xfrm>
              <a:off x="0" y="-15910"/>
              <a:ext cx="12192001" cy="402956"/>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Assemblea annuale degli iscritti e convegno deontologico</a:t>
              </a:r>
            </a:p>
          </p:txBody>
        </p:sp>
        <p:sp>
          <p:nvSpPr>
            <p:cNvPr id="6" name="Rettangolo 5">
              <a:extLst>
                <a:ext uri="{FF2B5EF4-FFF2-40B4-BE49-F238E27FC236}">
                  <a16:creationId xmlns:a16="http://schemas.microsoft.com/office/drawing/2014/main" id="{E9EF4BA0-D5B1-5385-EDA5-4A0BC61DAF23}"/>
                </a:ext>
              </a:extLst>
            </p:cNvPr>
            <p:cNvSpPr/>
            <p:nvPr/>
          </p:nvSpPr>
          <p:spPr>
            <a:xfrm>
              <a:off x="0" y="6409412"/>
              <a:ext cx="12192001" cy="44858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Ancona, venerdì 6 dicembre 2024</a:t>
              </a:r>
              <a:endParaRPr lang="it-IT" sz="1400" i="0" u="none" strike="noStrike" baseline="0" dirty="0">
                <a:solidFill>
                  <a:schemeClr val="bg1"/>
                </a:solidFill>
                <a:latin typeface="Myriad-Bold"/>
              </a:endParaRPr>
            </a:p>
          </p:txBody>
        </p:sp>
        <p:pic>
          <p:nvPicPr>
            <p:cNvPr id="7" name="Immagine 6" descr="Immagine che contiene Carattere, Elementi grafici, schermata, grafica&#10;&#10;Descrizione generata automaticamente">
              <a:extLst>
                <a:ext uri="{FF2B5EF4-FFF2-40B4-BE49-F238E27FC236}">
                  <a16:creationId xmlns:a16="http://schemas.microsoft.com/office/drawing/2014/main" id="{588C515A-E91A-FF82-3098-0CAFD913BB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2134" y="8603"/>
              <a:ext cx="1245352" cy="363930"/>
            </a:xfrm>
            <a:prstGeom prst="rect">
              <a:avLst/>
            </a:prstGeom>
          </p:spPr>
        </p:pic>
        <p:pic>
          <p:nvPicPr>
            <p:cNvPr id="8" name="Immagine 7" descr="Immagine che contiene aria aperta, natura, paesaggio, nuvola&#10;&#10;Descrizione generata automaticamente">
              <a:extLst>
                <a:ext uri="{FF2B5EF4-FFF2-40B4-BE49-F238E27FC236}">
                  <a16:creationId xmlns:a16="http://schemas.microsoft.com/office/drawing/2014/main" id="{EAF3922C-6834-12CC-12C4-169259282E90}"/>
                </a:ext>
              </a:extLst>
            </p:cNvPr>
            <p:cNvPicPr>
              <a:picLocks noChangeAspect="1"/>
            </p:cNvPicPr>
            <p:nvPr/>
          </p:nvPicPr>
          <p:blipFill>
            <a:blip r:embed="rId5">
              <a:alphaModFix amt="30000"/>
              <a:extLst>
                <a:ext uri="{28A0092B-C50C-407E-A947-70E740481C1C}">
                  <a14:useLocalDpi xmlns:a14="http://schemas.microsoft.com/office/drawing/2010/main" val="0"/>
                </a:ext>
              </a:extLst>
            </a:blip>
            <a:stretch>
              <a:fillRect/>
            </a:stretch>
          </p:blipFill>
          <p:spPr>
            <a:xfrm>
              <a:off x="0" y="672281"/>
              <a:ext cx="12192000" cy="5475957"/>
            </a:xfrm>
            <a:prstGeom prst="rect">
              <a:avLst/>
            </a:prstGeom>
          </p:spPr>
        </p:pic>
      </p:grpSp>
    </p:spTree>
    <p:extLst>
      <p:ext uri="{BB962C8B-B14F-4D97-AF65-F5344CB8AC3E}">
        <p14:creationId xmlns:p14="http://schemas.microsoft.com/office/powerpoint/2010/main" val="1860311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98147" y="3429000"/>
            <a:ext cx="9722901" cy="2251460"/>
          </a:xfrm>
          <a:prstGeom prst="rect">
            <a:avLst/>
          </a:prstGeom>
        </p:spPr>
        <p:txBody>
          <a:bodyPr wrap="square">
            <a:spAutoFit/>
          </a:bodyPr>
          <a:lstStyle>
            <a:defPPr>
              <a:defRPr lang="it-IT"/>
            </a:defPPr>
            <a:lvl1pPr marL="0" algn="l" defTabSz="984260" rtl="0" eaLnBrk="1" latinLnBrk="0" hangingPunct="1">
              <a:defRPr sz="1938" kern="1200">
                <a:solidFill>
                  <a:schemeClr val="tx1"/>
                </a:solidFill>
                <a:latin typeface="+mn-lt"/>
                <a:ea typeface="+mn-ea"/>
                <a:cs typeface="+mn-cs"/>
              </a:defRPr>
            </a:lvl1pPr>
            <a:lvl2pPr marL="492130" algn="l" defTabSz="984260" rtl="0" eaLnBrk="1" latinLnBrk="0" hangingPunct="1">
              <a:defRPr sz="1938" kern="1200">
                <a:solidFill>
                  <a:schemeClr val="tx1"/>
                </a:solidFill>
                <a:latin typeface="+mn-lt"/>
                <a:ea typeface="+mn-ea"/>
                <a:cs typeface="+mn-cs"/>
              </a:defRPr>
            </a:lvl2pPr>
            <a:lvl3pPr marL="984260" algn="l" defTabSz="984260" rtl="0" eaLnBrk="1" latinLnBrk="0" hangingPunct="1">
              <a:defRPr sz="1938" kern="1200">
                <a:solidFill>
                  <a:schemeClr val="tx1"/>
                </a:solidFill>
                <a:latin typeface="+mn-lt"/>
                <a:ea typeface="+mn-ea"/>
                <a:cs typeface="+mn-cs"/>
              </a:defRPr>
            </a:lvl3pPr>
            <a:lvl4pPr marL="1476390" algn="l" defTabSz="984260" rtl="0" eaLnBrk="1" latinLnBrk="0" hangingPunct="1">
              <a:defRPr sz="1938" kern="1200">
                <a:solidFill>
                  <a:schemeClr val="tx1"/>
                </a:solidFill>
                <a:latin typeface="+mn-lt"/>
                <a:ea typeface="+mn-ea"/>
                <a:cs typeface="+mn-cs"/>
              </a:defRPr>
            </a:lvl4pPr>
            <a:lvl5pPr marL="1968520" algn="l" defTabSz="984260" rtl="0" eaLnBrk="1" latinLnBrk="0" hangingPunct="1">
              <a:defRPr sz="1938" kern="1200">
                <a:solidFill>
                  <a:schemeClr val="tx1"/>
                </a:solidFill>
                <a:latin typeface="+mn-lt"/>
                <a:ea typeface="+mn-ea"/>
                <a:cs typeface="+mn-cs"/>
              </a:defRPr>
            </a:lvl5pPr>
            <a:lvl6pPr marL="2460650" algn="l" defTabSz="984260" rtl="0" eaLnBrk="1" latinLnBrk="0" hangingPunct="1">
              <a:defRPr sz="1938" kern="1200">
                <a:solidFill>
                  <a:schemeClr val="tx1"/>
                </a:solidFill>
                <a:latin typeface="+mn-lt"/>
                <a:ea typeface="+mn-ea"/>
                <a:cs typeface="+mn-cs"/>
              </a:defRPr>
            </a:lvl6pPr>
            <a:lvl7pPr marL="2952780" algn="l" defTabSz="984260" rtl="0" eaLnBrk="1" latinLnBrk="0" hangingPunct="1">
              <a:defRPr sz="1938" kern="1200">
                <a:solidFill>
                  <a:schemeClr val="tx1"/>
                </a:solidFill>
                <a:latin typeface="+mn-lt"/>
                <a:ea typeface="+mn-ea"/>
                <a:cs typeface="+mn-cs"/>
              </a:defRPr>
            </a:lvl7pPr>
            <a:lvl8pPr marL="3444911" algn="l" defTabSz="984260" rtl="0" eaLnBrk="1" latinLnBrk="0" hangingPunct="1">
              <a:defRPr sz="1938" kern="1200">
                <a:solidFill>
                  <a:schemeClr val="tx1"/>
                </a:solidFill>
                <a:latin typeface="+mn-lt"/>
                <a:ea typeface="+mn-ea"/>
                <a:cs typeface="+mn-cs"/>
              </a:defRPr>
            </a:lvl8pPr>
            <a:lvl9pPr marL="3937041" algn="l" defTabSz="984260" rtl="0" eaLnBrk="1" latinLnBrk="0" hangingPunct="1">
              <a:defRPr sz="1938" kern="1200">
                <a:solidFill>
                  <a:schemeClr val="tx1"/>
                </a:solidFill>
                <a:latin typeface="+mn-lt"/>
                <a:ea typeface="+mn-ea"/>
                <a:cs typeface="+mn-cs"/>
              </a:defRPr>
            </a:lvl9pPr>
          </a:lstStyle>
          <a:p>
            <a:r>
              <a:rPr lang="it-IT" sz="2004" dirty="0">
                <a:solidFill>
                  <a:srgbClr val="C00000"/>
                </a:solidFill>
              </a:rPr>
              <a:t>Equo compenso e nuovo Codice : seconda sentenza TAR LAZIO del 30 aprile 2024, n.8580.</a:t>
            </a:r>
          </a:p>
          <a:p>
            <a:endParaRPr lang="it-IT" sz="2004" dirty="0">
              <a:solidFill>
                <a:srgbClr val="C00000"/>
              </a:solidFill>
            </a:endParaRPr>
          </a:p>
          <a:p>
            <a:r>
              <a:rPr lang="it-IT" sz="2004" dirty="0">
                <a:solidFill>
                  <a:srgbClr val="C00000"/>
                </a:solidFill>
              </a:rPr>
              <a:t>Confermata la compatibilità alla normativa europea ed al Codice dei Contratti e le modalità di applicazione:</a:t>
            </a:r>
          </a:p>
          <a:p>
            <a:endParaRPr lang="it-IT" sz="2004" dirty="0">
              <a:solidFill>
                <a:srgbClr val="C00000"/>
              </a:solidFill>
            </a:endParaRPr>
          </a:p>
          <a:p>
            <a:r>
              <a:rPr lang="it-IT" sz="2004" dirty="0">
                <a:solidFill>
                  <a:srgbClr val="C00000"/>
                </a:solidFill>
              </a:rPr>
              <a:t>RIBASSO SU SPESE ED ONERI E NON SUL COMPENSO CALCOLATO AI SENSI DEL DM 17 GIUGNO 2016</a:t>
            </a: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rcRect/>
          <a:stretch/>
        </p:blipFill>
        <p:spPr>
          <a:xfrm>
            <a:off x="3194355" y="1124934"/>
            <a:ext cx="5383471" cy="2304066"/>
          </a:xfrm>
          <a:prstGeom prst="rect">
            <a:avLst/>
          </a:prstGeom>
        </p:spPr>
      </p:pic>
      <p:grpSp>
        <p:nvGrpSpPr>
          <p:cNvPr id="4" name="Gruppo 3">
            <a:extLst>
              <a:ext uri="{FF2B5EF4-FFF2-40B4-BE49-F238E27FC236}">
                <a16:creationId xmlns:a16="http://schemas.microsoft.com/office/drawing/2014/main" id="{D1D224DD-1AF0-8C7E-345E-0EDBB34AB6CF}"/>
              </a:ext>
            </a:extLst>
          </p:cNvPr>
          <p:cNvGrpSpPr/>
          <p:nvPr/>
        </p:nvGrpSpPr>
        <p:grpSpPr>
          <a:xfrm>
            <a:off x="0" y="-15910"/>
            <a:ext cx="12192001" cy="6873910"/>
            <a:chOff x="0" y="-15910"/>
            <a:chExt cx="12192001" cy="6873910"/>
          </a:xfrm>
        </p:grpSpPr>
        <p:sp>
          <p:nvSpPr>
            <p:cNvPr id="5" name="Rettangolo 4">
              <a:extLst>
                <a:ext uri="{FF2B5EF4-FFF2-40B4-BE49-F238E27FC236}">
                  <a16:creationId xmlns:a16="http://schemas.microsoft.com/office/drawing/2014/main" id="{BE63F457-9E02-6745-5947-26D96187AE79}"/>
                </a:ext>
              </a:extLst>
            </p:cNvPr>
            <p:cNvSpPr/>
            <p:nvPr/>
          </p:nvSpPr>
          <p:spPr>
            <a:xfrm>
              <a:off x="0" y="-15910"/>
              <a:ext cx="12192001" cy="402956"/>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Assemblea annuale degli iscritti e convegno deontologico</a:t>
              </a:r>
            </a:p>
          </p:txBody>
        </p:sp>
        <p:sp>
          <p:nvSpPr>
            <p:cNvPr id="6" name="Rettangolo 5">
              <a:extLst>
                <a:ext uri="{FF2B5EF4-FFF2-40B4-BE49-F238E27FC236}">
                  <a16:creationId xmlns:a16="http://schemas.microsoft.com/office/drawing/2014/main" id="{A409DEF7-BF9F-3E2A-A2E4-96C53F5C17E4}"/>
                </a:ext>
              </a:extLst>
            </p:cNvPr>
            <p:cNvSpPr/>
            <p:nvPr/>
          </p:nvSpPr>
          <p:spPr>
            <a:xfrm>
              <a:off x="0" y="6409412"/>
              <a:ext cx="12192001" cy="44858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Ancona, venerdì 6 dicembre 2024</a:t>
              </a:r>
              <a:endParaRPr lang="it-IT" sz="1400" i="0" u="none" strike="noStrike" baseline="0" dirty="0">
                <a:solidFill>
                  <a:schemeClr val="bg1"/>
                </a:solidFill>
                <a:latin typeface="Myriad-Bold"/>
              </a:endParaRPr>
            </a:p>
          </p:txBody>
        </p:sp>
        <p:pic>
          <p:nvPicPr>
            <p:cNvPr id="7" name="Immagine 6" descr="Immagine che contiene Carattere, Elementi grafici, schermata, grafica&#10;&#10;Descrizione generata automaticamente">
              <a:extLst>
                <a:ext uri="{FF2B5EF4-FFF2-40B4-BE49-F238E27FC236}">
                  <a16:creationId xmlns:a16="http://schemas.microsoft.com/office/drawing/2014/main" id="{1A512A25-3CD3-EE5B-4A03-6DC5FF1E14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2134" y="8603"/>
              <a:ext cx="1245352" cy="363930"/>
            </a:xfrm>
            <a:prstGeom prst="rect">
              <a:avLst/>
            </a:prstGeom>
          </p:spPr>
        </p:pic>
        <p:pic>
          <p:nvPicPr>
            <p:cNvPr id="8" name="Immagine 7" descr="Immagine che contiene aria aperta, natura, paesaggio, nuvola&#10;&#10;Descrizione generata automaticamente">
              <a:extLst>
                <a:ext uri="{FF2B5EF4-FFF2-40B4-BE49-F238E27FC236}">
                  <a16:creationId xmlns:a16="http://schemas.microsoft.com/office/drawing/2014/main" id="{2F799EDE-46A9-B4E0-9932-486F25E92CBE}"/>
                </a:ext>
              </a:extLst>
            </p:cNvPr>
            <p:cNvPicPr>
              <a:picLocks noChangeAspect="1"/>
            </p:cNvPicPr>
            <p:nvPr/>
          </p:nvPicPr>
          <p:blipFill>
            <a:blip r:embed="rId5">
              <a:alphaModFix amt="30000"/>
              <a:extLst>
                <a:ext uri="{28A0092B-C50C-407E-A947-70E740481C1C}">
                  <a14:useLocalDpi xmlns:a14="http://schemas.microsoft.com/office/drawing/2010/main" val="0"/>
                </a:ext>
              </a:extLst>
            </a:blip>
            <a:stretch>
              <a:fillRect/>
            </a:stretch>
          </p:blipFill>
          <p:spPr>
            <a:xfrm>
              <a:off x="0" y="672281"/>
              <a:ext cx="12192000" cy="5475957"/>
            </a:xfrm>
            <a:prstGeom prst="rect">
              <a:avLst/>
            </a:prstGeom>
          </p:spPr>
        </p:pic>
      </p:grpSp>
    </p:spTree>
    <p:extLst>
      <p:ext uri="{BB962C8B-B14F-4D97-AF65-F5344CB8AC3E}">
        <p14:creationId xmlns:p14="http://schemas.microsoft.com/office/powerpoint/2010/main" val="86099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896250" y="2130896"/>
            <a:ext cx="9239449" cy="3485136"/>
          </a:xfrm>
          <a:prstGeom prst="rect">
            <a:avLst/>
          </a:prstGeom>
        </p:spPr>
        <p:txBody>
          <a:bodyPr wrap="square">
            <a:spAutoFit/>
          </a:bodyPr>
          <a:lstStyle>
            <a:defPPr>
              <a:defRPr lang="it-IT"/>
            </a:defPPr>
            <a:lvl1pPr marL="0" algn="l" defTabSz="984260" rtl="0" eaLnBrk="1" latinLnBrk="0" hangingPunct="1">
              <a:defRPr sz="1938" kern="1200">
                <a:solidFill>
                  <a:schemeClr val="tx1"/>
                </a:solidFill>
                <a:latin typeface="+mn-lt"/>
                <a:ea typeface="+mn-ea"/>
                <a:cs typeface="+mn-cs"/>
              </a:defRPr>
            </a:lvl1pPr>
            <a:lvl2pPr marL="492130" algn="l" defTabSz="984260" rtl="0" eaLnBrk="1" latinLnBrk="0" hangingPunct="1">
              <a:defRPr sz="1938" kern="1200">
                <a:solidFill>
                  <a:schemeClr val="tx1"/>
                </a:solidFill>
                <a:latin typeface="+mn-lt"/>
                <a:ea typeface="+mn-ea"/>
                <a:cs typeface="+mn-cs"/>
              </a:defRPr>
            </a:lvl2pPr>
            <a:lvl3pPr marL="984260" algn="l" defTabSz="984260" rtl="0" eaLnBrk="1" latinLnBrk="0" hangingPunct="1">
              <a:defRPr sz="1938" kern="1200">
                <a:solidFill>
                  <a:schemeClr val="tx1"/>
                </a:solidFill>
                <a:latin typeface="+mn-lt"/>
                <a:ea typeface="+mn-ea"/>
                <a:cs typeface="+mn-cs"/>
              </a:defRPr>
            </a:lvl3pPr>
            <a:lvl4pPr marL="1476390" algn="l" defTabSz="984260" rtl="0" eaLnBrk="1" latinLnBrk="0" hangingPunct="1">
              <a:defRPr sz="1938" kern="1200">
                <a:solidFill>
                  <a:schemeClr val="tx1"/>
                </a:solidFill>
                <a:latin typeface="+mn-lt"/>
                <a:ea typeface="+mn-ea"/>
                <a:cs typeface="+mn-cs"/>
              </a:defRPr>
            </a:lvl4pPr>
            <a:lvl5pPr marL="1968520" algn="l" defTabSz="984260" rtl="0" eaLnBrk="1" latinLnBrk="0" hangingPunct="1">
              <a:defRPr sz="1938" kern="1200">
                <a:solidFill>
                  <a:schemeClr val="tx1"/>
                </a:solidFill>
                <a:latin typeface="+mn-lt"/>
                <a:ea typeface="+mn-ea"/>
                <a:cs typeface="+mn-cs"/>
              </a:defRPr>
            </a:lvl5pPr>
            <a:lvl6pPr marL="2460650" algn="l" defTabSz="984260" rtl="0" eaLnBrk="1" latinLnBrk="0" hangingPunct="1">
              <a:defRPr sz="1938" kern="1200">
                <a:solidFill>
                  <a:schemeClr val="tx1"/>
                </a:solidFill>
                <a:latin typeface="+mn-lt"/>
                <a:ea typeface="+mn-ea"/>
                <a:cs typeface="+mn-cs"/>
              </a:defRPr>
            </a:lvl6pPr>
            <a:lvl7pPr marL="2952780" algn="l" defTabSz="984260" rtl="0" eaLnBrk="1" latinLnBrk="0" hangingPunct="1">
              <a:defRPr sz="1938" kern="1200">
                <a:solidFill>
                  <a:schemeClr val="tx1"/>
                </a:solidFill>
                <a:latin typeface="+mn-lt"/>
                <a:ea typeface="+mn-ea"/>
                <a:cs typeface="+mn-cs"/>
              </a:defRPr>
            </a:lvl7pPr>
            <a:lvl8pPr marL="3444911" algn="l" defTabSz="984260" rtl="0" eaLnBrk="1" latinLnBrk="0" hangingPunct="1">
              <a:defRPr sz="1938" kern="1200">
                <a:solidFill>
                  <a:schemeClr val="tx1"/>
                </a:solidFill>
                <a:latin typeface="+mn-lt"/>
                <a:ea typeface="+mn-ea"/>
                <a:cs typeface="+mn-cs"/>
              </a:defRPr>
            </a:lvl8pPr>
            <a:lvl9pPr marL="3937041" algn="l" defTabSz="984260" rtl="0" eaLnBrk="1" latinLnBrk="0" hangingPunct="1">
              <a:defRPr sz="1938" kern="1200">
                <a:solidFill>
                  <a:schemeClr val="tx1"/>
                </a:solidFill>
                <a:latin typeface="+mn-lt"/>
                <a:ea typeface="+mn-ea"/>
                <a:cs typeface="+mn-cs"/>
              </a:defRPr>
            </a:lvl9pPr>
          </a:lstStyle>
          <a:p>
            <a:pPr algn="just"/>
            <a:r>
              <a:rPr lang="it-IT" sz="2004" i="1" dirty="0"/>
              <a:t>…il compenso determinato dall’Amministrazione ai sensi del D.M. 17 giugno 2016 deve ritenersi </a:t>
            </a:r>
            <a:r>
              <a:rPr lang="it-IT" sz="2004" b="1" i="1" dirty="0"/>
              <a:t>non ribassabile </a:t>
            </a:r>
            <a:r>
              <a:rPr lang="it-IT" sz="2004" i="1" dirty="0"/>
              <a:t>dall’operatore economico, trattandosi di “equo compenso” il cui ribasso si risolverebbe, essenzialmente, in una proposta contrattuale volta alla conclusione di un contratto </a:t>
            </a:r>
            <a:r>
              <a:rPr lang="it-IT" sz="2004" b="1" i="1" dirty="0"/>
              <a:t>pubblico gravato da una nullità di protezione e contrastante con una norma imperativa.</a:t>
            </a:r>
          </a:p>
          <a:p>
            <a:pPr algn="just"/>
            <a:r>
              <a:rPr lang="it-IT" sz="2004" i="1" dirty="0"/>
              <a:t>Nondimeno, trattandosi di una delle plurime componenti del complessivo “prezzo” quantificato dall’Amministrazione</a:t>
            </a:r>
            <a:r>
              <a:rPr lang="it-IT" sz="2004" i="1" u="sng" dirty="0"/>
              <a:t>, l’operatività del criterio di aggiudicazione dell’offerta economicamente più vantaggiosa</a:t>
            </a:r>
            <a:r>
              <a:rPr lang="it-IT" sz="2004" i="1" dirty="0"/>
              <a:t>, in ragione del rapporto qualità/prezzo, è fatta salva in ragione della libertà, per l’operatore economico, </a:t>
            </a:r>
            <a:r>
              <a:rPr lang="it-IT" sz="2004" b="1" i="1" dirty="0"/>
              <a:t>di formulare la propria offerta economica ribassando le voci estranee al compenso, </a:t>
            </a:r>
            <a:r>
              <a:rPr lang="it-IT" sz="2004" b="1" i="1" dirty="0">
                <a:solidFill>
                  <a:srgbClr val="FF0000"/>
                </a:solidFill>
              </a:rPr>
              <a:t>ossia le spese e gli oneri accessori</a:t>
            </a:r>
            <a:r>
              <a:rPr lang="it-IT" sz="2004" i="1" dirty="0"/>
              <a:t>.</a:t>
            </a:r>
          </a:p>
        </p:txBody>
      </p:sp>
      <p:grpSp>
        <p:nvGrpSpPr>
          <p:cNvPr id="3" name="Gruppo 2">
            <a:extLst>
              <a:ext uri="{FF2B5EF4-FFF2-40B4-BE49-F238E27FC236}">
                <a16:creationId xmlns:a16="http://schemas.microsoft.com/office/drawing/2014/main" id="{842438F8-02BD-BC09-0739-93989A0E4BF1}"/>
              </a:ext>
            </a:extLst>
          </p:cNvPr>
          <p:cNvGrpSpPr/>
          <p:nvPr/>
        </p:nvGrpSpPr>
        <p:grpSpPr>
          <a:xfrm>
            <a:off x="0" y="-15910"/>
            <a:ext cx="12192001" cy="6873910"/>
            <a:chOff x="0" y="-15910"/>
            <a:chExt cx="12192001" cy="6873910"/>
          </a:xfrm>
        </p:grpSpPr>
        <p:sp>
          <p:nvSpPr>
            <p:cNvPr id="4" name="Rettangolo 3">
              <a:extLst>
                <a:ext uri="{FF2B5EF4-FFF2-40B4-BE49-F238E27FC236}">
                  <a16:creationId xmlns:a16="http://schemas.microsoft.com/office/drawing/2014/main" id="{54338C78-6A33-B0DF-6A1E-5713BE6D43EA}"/>
                </a:ext>
              </a:extLst>
            </p:cNvPr>
            <p:cNvSpPr/>
            <p:nvPr/>
          </p:nvSpPr>
          <p:spPr>
            <a:xfrm>
              <a:off x="0" y="-15910"/>
              <a:ext cx="12192001" cy="402956"/>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Assemblea annuale degli iscritti e convegno deontologico</a:t>
              </a:r>
            </a:p>
          </p:txBody>
        </p:sp>
        <p:sp>
          <p:nvSpPr>
            <p:cNvPr id="5" name="Rettangolo 4">
              <a:extLst>
                <a:ext uri="{FF2B5EF4-FFF2-40B4-BE49-F238E27FC236}">
                  <a16:creationId xmlns:a16="http://schemas.microsoft.com/office/drawing/2014/main" id="{7890A012-FBB7-6C5B-B24C-90FA5C9B239C}"/>
                </a:ext>
              </a:extLst>
            </p:cNvPr>
            <p:cNvSpPr/>
            <p:nvPr/>
          </p:nvSpPr>
          <p:spPr>
            <a:xfrm>
              <a:off x="0" y="6409412"/>
              <a:ext cx="12192001" cy="44858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Ancona, venerdì 6 dicembre 2024</a:t>
              </a:r>
              <a:endParaRPr lang="it-IT" sz="1400" i="0" u="none" strike="noStrike" baseline="0" dirty="0">
                <a:solidFill>
                  <a:schemeClr val="bg1"/>
                </a:solidFill>
                <a:latin typeface="Myriad-Bold"/>
              </a:endParaRPr>
            </a:p>
          </p:txBody>
        </p:sp>
        <p:pic>
          <p:nvPicPr>
            <p:cNvPr id="6" name="Immagine 5" descr="Immagine che contiene Carattere, Elementi grafici, schermata, grafica&#10;&#10;Descrizione generata automaticamente">
              <a:extLst>
                <a:ext uri="{FF2B5EF4-FFF2-40B4-BE49-F238E27FC236}">
                  <a16:creationId xmlns:a16="http://schemas.microsoft.com/office/drawing/2014/main" id="{DA5FB3F4-D309-183A-CF17-F97CF1AE1B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2134" y="8603"/>
              <a:ext cx="1245352" cy="363930"/>
            </a:xfrm>
            <a:prstGeom prst="rect">
              <a:avLst/>
            </a:prstGeom>
          </p:spPr>
        </p:pic>
        <p:pic>
          <p:nvPicPr>
            <p:cNvPr id="7" name="Immagine 6" descr="Immagine che contiene aria aperta, natura, paesaggio, nuvola&#10;&#10;Descrizione generata automaticamente">
              <a:extLst>
                <a:ext uri="{FF2B5EF4-FFF2-40B4-BE49-F238E27FC236}">
                  <a16:creationId xmlns:a16="http://schemas.microsoft.com/office/drawing/2014/main" id="{4E4D848C-CECD-1EAF-E177-EFF1D8987FCE}"/>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0" y="672281"/>
              <a:ext cx="12192000" cy="5475957"/>
            </a:xfrm>
            <a:prstGeom prst="rect">
              <a:avLst/>
            </a:prstGeom>
          </p:spPr>
        </p:pic>
      </p:grpSp>
    </p:spTree>
    <p:extLst>
      <p:ext uri="{BB962C8B-B14F-4D97-AF65-F5344CB8AC3E}">
        <p14:creationId xmlns:p14="http://schemas.microsoft.com/office/powerpoint/2010/main" val="2103960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a:extLst>
              <a:ext uri="{FF2B5EF4-FFF2-40B4-BE49-F238E27FC236}">
                <a16:creationId xmlns:a16="http://schemas.microsoft.com/office/drawing/2014/main" id="{AF1568E2-3D39-E388-4703-80CCE2FDC931}"/>
              </a:ext>
            </a:extLst>
          </p:cNvPr>
          <p:cNvGrpSpPr/>
          <p:nvPr/>
        </p:nvGrpSpPr>
        <p:grpSpPr>
          <a:xfrm>
            <a:off x="-1" y="-15910"/>
            <a:ext cx="12192001" cy="6873910"/>
            <a:chOff x="0" y="-15910"/>
            <a:chExt cx="12192001" cy="6873910"/>
          </a:xfrm>
        </p:grpSpPr>
        <p:sp>
          <p:nvSpPr>
            <p:cNvPr id="4" name="Rettangolo 3">
              <a:extLst>
                <a:ext uri="{FF2B5EF4-FFF2-40B4-BE49-F238E27FC236}">
                  <a16:creationId xmlns:a16="http://schemas.microsoft.com/office/drawing/2014/main" id="{A93C1B66-1933-99F7-332F-55E5DD5396F5}"/>
                </a:ext>
              </a:extLst>
            </p:cNvPr>
            <p:cNvSpPr/>
            <p:nvPr/>
          </p:nvSpPr>
          <p:spPr>
            <a:xfrm>
              <a:off x="0" y="-15910"/>
              <a:ext cx="12192001" cy="402956"/>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Assemblea annuale degli iscritti e convegno deontologico</a:t>
              </a:r>
            </a:p>
          </p:txBody>
        </p:sp>
        <p:sp>
          <p:nvSpPr>
            <p:cNvPr id="5" name="Rettangolo 4">
              <a:extLst>
                <a:ext uri="{FF2B5EF4-FFF2-40B4-BE49-F238E27FC236}">
                  <a16:creationId xmlns:a16="http://schemas.microsoft.com/office/drawing/2014/main" id="{64332553-3891-8240-C34F-1C213E6D9A00}"/>
                </a:ext>
              </a:extLst>
            </p:cNvPr>
            <p:cNvSpPr/>
            <p:nvPr/>
          </p:nvSpPr>
          <p:spPr>
            <a:xfrm>
              <a:off x="0" y="6409412"/>
              <a:ext cx="12192001" cy="44858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Ancona, venerdì 6 dicembre 2024</a:t>
              </a:r>
              <a:endParaRPr lang="it-IT" sz="1400" i="0" u="none" strike="noStrike" baseline="0" dirty="0">
                <a:solidFill>
                  <a:schemeClr val="bg1"/>
                </a:solidFill>
                <a:latin typeface="Myriad-Bold"/>
              </a:endParaRPr>
            </a:p>
          </p:txBody>
        </p:sp>
        <p:pic>
          <p:nvPicPr>
            <p:cNvPr id="6" name="Immagine 5" descr="Immagine che contiene Carattere, Elementi grafici, schermata, grafica&#10;&#10;Descrizione generata automaticamente">
              <a:extLst>
                <a:ext uri="{FF2B5EF4-FFF2-40B4-BE49-F238E27FC236}">
                  <a16:creationId xmlns:a16="http://schemas.microsoft.com/office/drawing/2014/main" id="{4A2EAA44-A7BC-CF7C-DE09-1BEA33B58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2134" y="8603"/>
              <a:ext cx="1245352" cy="363930"/>
            </a:xfrm>
            <a:prstGeom prst="rect">
              <a:avLst/>
            </a:prstGeom>
          </p:spPr>
        </p:pic>
        <p:pic>
          <p:nvPicPr>
            <p:cNvPr id="7" name="Immagine 6" descr="Immagine che contiene aria aperta, natura, paesaggio, nuvola&#10;&#10;Descrizione generata automaticamente">
              <a:extLst>
                <a:ext uri="{FF2B5EF4-FFF2-40B4-BE49-F238E27FC236}">
                  <a16:creationId xmlns:a16="http://schemas.microsoft.com/office/drawing/2014/main" id="{29EE9F6F-9894-4E48-008D-70FD35B9202F}"/>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0" y="672281"/>
              <a:ext cx="12192000" cy="5475957"/>
            </a:xfrm>
            <a:prstGeom prst="rect">
              <a:avLst/>
            </a:prstGeom>
          </p:spPr>
        </p:pic>
      </p:grpSp>
      <p:sp>
        <p:nvSpPr>
          <p:cNvPr id="2" name="Rettangolo 1"/>
          <p:cNvSpPr/>
          <p:nvPr/>
        </p:nvSpPr>
        <p:spPr>
          <a:xfrm>
            <a:off x="2608900" y="1618985"/>
            <a:ext cx="8945909" cy="4529253"/>
          </a:xfrm>
          <a:prstGeom prst="rect">
            <a:avLst/>
          </a:prstGeom>
        </p:spPr>
        <p:txBody>
          <a:bodyPr wrap="square">
            <a:spAutoFit/>
          </a:bodyPr>
          <a:lstStyle>
            <a:defPPr>
              <a:defRPr lang="it-IT"/>
            </a:defPPr>
            <a:lvl1pPr marL="0" algn="l" defTabSz="984260" rtl="0" eaLnBrk="1" latinLnBrk="0" hangingPunct="1">
              <a:defRPr sz="1938" kern="1200">
                <a:solidFill>
                  <a:schemeClr val="tx1"/>
                </a:solidFill>
                <a:latin typeface="+mn-lt"/>
                <a:ea typeface="+mn-ea"/>
                <a:cs typeface="+mn-cs"/>
              </a:defRPr>
            </a:lvl1pPr>
            <a:lvl2pPr marL="492130" algn="l" defTabSz="984260" rtl="0" eaLnBrk="1" latinLnBrk="0" hangingPunct="1">
              <a:defRPr sz="1938" kern="1200">
                <a:solidFill>
                  <a:schemeClr val="tx1"/>
                </a:solidFill>
                <a:latin typeface="+mn-lt"/>
                <a:ea typeface="+mn-ea"/>
                <a:cs typeface="+mn-cs"/>
              </a:defRPr>
            </a:lvl2pPr>
            <a:lvl3pPr marL="984260" algn="l" defTabSz="984260" rtl="0" eaLnBrk="1" latinLnBrk="0" hangingPunct="1">
              <a:defRPr sz="1938" kern="1200">
                <a:solidFill>
                  <a:schemeClr val="tx1"/>
                </a:solidFill>
                <a:latin typeface="+mn-lt"/>
                <a:ea typeface="+mn-ea"/>
                <a:cs typeface="+mn-cs"/>
              </a:defRPr>
            </a:lvl3pPr>
            <a:lvl4pPr marL="1476390" algn="l" defTabSz="984260" rtl="0" eaLnBrk="1" latinLnBrk="0" hangingPunct="1">
              <a:defRPr sz="1938" kern="1200">
                <a:solidFill>
                  <a:schemeClr val="tx1"/>
                </a:solidFill>
                <a:latin typeface="+mn-lt"/>
                <a:ea typeface="+mn-ea"/>
                <a:cs typeface="+mn-cs"/>
              </a:defRPr>
            </a:lvl4pPr>
            <a:lvl5pPr marL="1968520" algn="l" defTabSz="984260" rtl="0" eaLnBrk="1" latinLnBrk="0" hangingPunct="1">
              <a:defRPr sz="1938" kern="1200">
                <a:solidFill>
                  <a:schemeClr val="tx1"/>
                </a:solidFill>
                <a:latin typeface="+mn-lt"/>
                <a:ea typeface="+mn-ea"/>
                <a:cs typeface="+mn-cs"/>
              </a:defRPr>
            </a:lvl5pPr>
            <a:lvl6pPr marL="2460650" algn="l" defTabSz="984260" rtl="0" eaLnBrk="1" latinLnBrk="0" hangingPunct="1">
              <a:defRPr sz="1938" kern="1200">
                <a:solidFill>
                  <a:schemeClr val="tx1"/>
                </a:solidFill>
                <a:latin typeface="+mn-lt"/>
                <a:ea typeface="+mn-ea"/>
                <a:cs typeface="+mn-cs"/>
              </a:defRPr>
            </a:lvl6pPr>
            <a:lvl7pPr marL="2952780" algn="l" defTabSz="984260" rtl="0" eaLnBrk="1" latinLnBrk="0" hangingPunct="1">
              <a:defRPr sz="1938" kern="1200">
                <a:solidFill>
                  <a:schemeClr val="tx1"/>
                </a:solidFill>
                <a:latin typeface="+mn-lt"/>
                <a:ea typeface="+mn-ea"/>
                <a:cs typeface="+mn-cs"/>
              </a:defRPr>
            </a:lvl7pPr>
            <a:lvl8pPr marL="3444911" algn="l" defTabSz="984260" rtl="0" eaLnBrk="1" latinLnBrk="0" hangingPunct="1">
              <a:defRPr sz="1938" kern="1200">
                <a:solidFill>
                  <a:schemeClr val="tx1"/>
                </a:solidFill>
                <a:latin typeface="+mn-lt"/>
                <a:ea typeface="+mn-ea"/>
                <a:cs typeface="+mn-cs"/>
              </a:defRPr>
            </a:lvl8pPr>
            <a:lvl9pPr marL="3937041" algn="l" defTabSz="984260" rtl="0" eaLnBrk="1" latinLnBrk="0" hangingPunct="1">
              <a:defRPr sz="1938" kern="1200">
                <a:solidFill>
                  <a:schemeClr val="tx1"/>
                </a:solidFill>
                <a:latin typeface="+mn-lt"/>
                <a:ea typeface="+mn-ea"/>
                <a:cs typeface="+mn-cs"/>
              </a:defRPr>
            </a:lvl9pPr>
          </a:lstStyle>
          <a:p>
            <a:pPr algn="just">
              <a:lnSpc>
                <a:spcPct val="150000"/>
              </a:lnSpc>
            </a:pPr>
            <a:r>
              <a:rPr lang="it-IT" sz="1942" i="1" dirty="0"/>
              <a:t>Pertanto, il meccanismo derivante dall’applicazione della legge n. 49/2023 è tale da garantire sia dei margini di flessibilità e di competizione anche sotto il profilo economico, sia la valorizzazione del profilo qualitativo e del risultato, </a:t>
            </a:r>
            <a:r>
              <a:rPr lang="it-IT" sz="1942" b="1" i="1" dirty="0"/>
              <a:t>in piena coerenza con il dettato normativo nazionale e dell’Unione Europea</a:t>
            </a:r>
            <a:r>
              <a:rPr lang="it-IT" sz="1942" i="1" dirty="0"/>
              <a:t>. In particolare, si ricorda che, sin dalle direttive del 2014, il legislatore dell’UE ha voluto superare il criterio del minor prezzo quale strumento predominante di aggiudicazione delle pubbliche gare, favorendo il ricorso al criterio dell’offerta economicamente più vantaggiosa, che consente alla Stazione appaltante di strutturare l’aggiudicazione valorizzando la qualità dell’offerta tecnica, ma anche considerazioni ambientali, aspetti sociali o innovativi, pur tenendo conto del prezzo e dei costi.</a:t>
            </a:r>
          </a:p>
        </p:txBody>
      </p:sp>
    </p:spTree>
    <p:extLst>
      <p:ext uri="{BB962C8B-B14F-4D97-AF65-F5344CB8AC3E}">
        <p14:creationId xmlns:p14="http://schemas.microsoft.com/office/powerpoint/2010/main" val="2324185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319407" y="2818128"/>
            <a:ext cx="7553186" cy="1895235"/>
          </a:xfrm>
          <a:prstGeom prst="rect">
            <a:avLst/>
          </a:prstGeom>
        </p:spPr>
        <p:txBody>
          <a:bodyPr wrap="square">
            <a:spAutoFit/>
          </a:bodyPr>
          <a:lstStyle>
            <a:defPPr>
              <a:defRPr lang="it-IT"/>
            </a:defPPr>
            <a:lvl1pPr marL="0" algn="l" defTabSz="984260" rtl="0" eaLnBrk="1" latinLnBrk="0" hangingPunct="1">
              <a:defRPr sz="1938" kern="1200">
                <a:solidFill>
                  <a:schemeClr val="tx1"/>
                </a:solidFill>
                <a:latin typeface="+mn-lt"/>
                <a:ea typeface="+mn-ea"/>
                <a:cs typeface="+mn-cs"/>
              </a:defRPr>
            </a:lvl1pPr>
            <a:lvl2pPr marL="492130" algn="l" defTabSz="984260" rtl="0" eaLnBrk="1" latinLnBrk="0" hangingPunct="1">
              <a:defRPr sz="1938" kern="1200">
                <a:solidFill>
                  <a:schemeClr val="tx1"/>
                </a:solidFill>
                <a:latin typeface="+mn-lt"/>
                <a:ea typeface="+mn-ea"/>
                <a:cs typeface="+mn-cs"/>
              </a:defRPr>
            </a:lvl2pPr>
            <a:lvl3pPr marL="984260" algn="l" defTabSz="984260" rtl="0" eaLnBrk="1" latinLnBrk="0" hangingPunct="1">
              <a:defRPr sz="1938" kern="1200">
                <a:solidFill>
                  <a:schemeClr val="tx1"/>
                </a:solidFill>
                <a:latin typeface="+mn-lt"/>
                <a:ea typeface="+mn-ea"/>
                <a:cs typeface="+mn-cs"/>
              </a:defRPr>
            </a:lvl3pPr>
            <a:lvl4pPr marL="1476390" algn="l" defTabSz="984260" rtl="0" eaLnBrk="1" latinLnBrk="0" hangingPunct="1">
              <a:defRPr sz="1938" kern="1200">
                <a:solidFill>
                  <a:schemeClr val="tx1"/>
                </a:solidFill>
                <a:latin typeface="+mn-lt"/>
                <a:ea typeface="+mn-ea"/>
                <a:cs typeface="+mn-cs"/>
              </a:defRPr>
            </a:lvl4pPr>
            <a:lvl5pPr marL="1968520" algn="l" defTabSz="984260" rtl="0" eaLnBrk="1" latinLnBrk="0" hangingPunct="1">
              <a:defRPr sz="1938" kern="1200">
                <a:solidFill>
                  <a:schemeClr val="tx1"/>
                </a:solidFill>
                <a:latin typeface="+mn-lt"/>
                <a:ea typeface="+mn-ea"/>
                <a:cs typeface="+mn-cs"/>
              </a:defRPr>
            </a:lvl5pPr>
            <a:lvl6pPr marL="2460650" algn="l" defTabSz="984260" rtl="0" eaLnBrk="1" latinLnBrk="0" hangingPunct="1">
              <a:defRPr sz="1938" kern="1200">
                <a:solidFill>
                  <a:schemeClr val="tx1"/>
                </a:solidFill>
                <a:latin typeface="+mn-lt"/>
                <a:ea typeface="+mn-ea"/>
                <a:cs typeface="+mn-cs"/>
              </a:defRPr>
            </a:lvl6pPr>
            <a:lvl7pPr marL="2952780" algn="l" defTabSz="984260" rtl="0" eaLnBrk="1" latinLnBrk="0" hangingPunct="1">
              <a:defRPr sz="1938" kern="1200">
                <a:solidFill>
                  <a:schemeClr val="tx1"/>
                </a:solidFill>
                <a:latin typeface="+mn-lt"/>
                <a:ea typeface="+mn-ea"/>
                <a:cs typeface="+mn-cs"/>
              </a:defRPr>
            </a:lvl7pPr>
            <a:lvl8pPr marL="3444911" algn="l" defTabSz="984260" rtl="0" eaLnBrk="1" latinLnBrk="0" hangingPunct="1">
              <a:defRPr sz="1938" kern="1200">
                <a:solidFill>
                  <a:schemeClr val="tx1"/>
                </a:solidFill>
                <a:latin typeface="+mn-lt"/>
                <a:ea typeface="+mn-ea"/>
                <a:cs typeface="+mn-cs"/>
              </a:defRPr>
            </a:lvl8pPr>
            <a:lvl9pPr marL="3937041" algn="l" defTabSz="984260" rtl="0" eaLnBrk="1" latinLnBrk="0" hangingPunct="1">
              <a:defRPr sz="1938" kern="1200">
                <a:solidFill>
                  <a:schemeClr val="tx1"/>
                </a:solidFill>
                <a:latin typeface="+mn-lt"/>
                <a:ea typeface="+mn-ea"/>
                <a:cs typeface="+mn-cs"/>
              </a:defRPr>
            </a:lvl9pPr>
          </a:lstStyle>
          <a:p>
            <a:pPr algn="just">
              <a:lnSpc>
                <a:spcPct val="150000"/>
              </a:lnSpc>
            </a:pPr>
            <a:r>
              <a:rPr lang="it-IT" sz="2004" dirty="0"/>
              <a:t>Ne deriva, pertanto, che deve essere affermata la piena compatibilità tra la legge n.49/2023, da applicare come finora esposto alla fattispecie sottoposta a questo Collegio, e gli artt. 49, 56, 101 TFUE e gli artt. 3, 41, 81, 117 Cost.</a:t>
            </a:r>
          </a:p>
        </p:txBody>
      </p:sp>
      <p:grpSp>
        <p:nvGrpSpPr>
          <p:cNvPr id="3" name="Gruppo 2">
            <a:extLst>
              <a:ext uri="{FF2B5EF4-FFF2-40B4-BE49-F238E27FC236}">
                <a16:creationId xmlns:a16="http://schemas.microsoft.com/office/drawing/2014/main" id="{0B3B2D3F-DF30-1D8A-D5DA-FC6003DD72E4}"/>
              </a:ext>
            </a:extLst>
          </p:cNvPr>
          <p:cNvGrpSpPr/>
          <p:nvPr/>
        </p:nvGrpSpPr>
        <p:grpSpPr>
          <a:xfrm>
            <a:off x="0" y="-15910"/>
            <a:ext cx="12192001" cy="6873910"/>
            <a:chOff x="0" y="-15910"/>
            <a:chExt cx="12192001" cy="6873910"/>
          </a:xfrm>
        </p:grpSpPr>
        <p:sp>
          <p:nvSpPr>
            <p:cNvPr id="4" name="Rettangolo 3">
              <a:extLst>
                <a:ext uri="{FF2B5EF4-FFF2-40B4-BE49-F238E27FC236}">
                  <a16:creationId xmlns:a16="http://schemas.microsoft.com/office/drawing/2014/main" id="{9EFA2844-AAFB-3602-7925-56914782FA1A}"/>
                </a:ext>
              </a:extLst>
            </p:cNvPr>
            <p:cNvSpPr/>
            <p:nvPr/>
          </p:nvSpPr>
          <p:spPr>
            <a:xfrm>
              <a:off x="0" y="-15910"/>
              <a:ext cx="12192001" cy="402956"/>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Assemblea annuale degli iscritti e convegno deontologico</a:t>
              </a:r>
            </a:p>
          </p:txBody>
        </p:sp>
        <p:sp>
          <p:nvSpPr>
            <p:cNvPr id="5" name="Rettangolo 4">
              <a:extLst>
                <a:ext uri="{FF2B5EF4-FFF2-40B4-BE49-F238E27FC236}">
                  <a16:creationId xmlns:a16="http://schemas.microsoft.com/office/drawing/2014/main" id="{0B7CE648-741F-3DC3-AB29-8771E6130F5F}"/>
                </a:ext>
              </a:extLst>
            </p:cNvPr>
            <p:cNvSpPr/>
            <p:nvPr/>
          </p:nvSpPr>
          <p:spPr>
            <a:xfrm>
              <a:off x="0" y="6409412"/>
              <a:ext cx="12192001" cy="44858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Ancona, venerdì 6 dicembre 2024</a:t>
              </a:r>
              <a:endParaRPr lang="it-IT" sz="1400" i="0" u="none" strike="noStrike" baseline="0" dirty="0">
                <a:solidFill>
                  <a:schemeClr val="bg1"/>
                </a:solidFill>
                <a:latin typeface="Myriad-Bold"/>
              </a:endParaRPr>
            </a:p>
          </p:txBody>
        </p:sp>
        <p:pic>
          <p:nvPicPr>
            <p:cNvPr id="6" name="Immagine 5" descr="Immagine che contiene Carattere, Elementi grafici, schermata, grafica&#10;&#10;Descrizione generata automaticamente">
              <a:extLst>
                <a:ext uri="{FF2B5EF4-FFF2-40B4-BE49-F238E27FC236}">
                  <a16:creationId xmlns:a16="http://schemas.microsoft.com/office/drawing/2014/main" id="{5C4E6C82-A967-EC2D-C741-032C2AE9CA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2134" y="8603"/>
              <a:ext cx="1245352" cy="363930"/>
            </a:xfrm>
            <a:prstGeom prst="rect">
              <a:avLst/>
            </a:prstGeom>
          </p:spPr>
        </p:pic>
        <p:pic>
          <p:nvPicPr>
            <p:cNvPr id="7" name="Immagine 6" descr="Immagine che contiene aria aperta, natura, paesaggio, nuvola&#10;&#10;Descrizione generata automaticamente">
              <a:extLst>
                <a:ext uri="{FF2B5EF4-FFF2-40B4-BE49-F238E27FC236}">
                  <a16:creationId xmlns:a16="http://schemas.microsoft.com/office/drawing/2014/main" id="{D37B610B-D5C2-077F-3B28-D3F76032A8B9}"/>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0" y="672281"/>
              <a:ext cx="12192000" cy="5475957"/>
            </a:xfrm>
            <a:prstGeom prst="rect">
              <a:avLst/>
            </a:prstGeom>
          </p:spPr>
        </p:pic>
      </p:grpSp>
    </p:spTree>
    <p:extLst>
      <p:ext uri="{BB962C8B-B14F-4D97-AF65-F5344CB8AC3E}">
        <p14:creationId xmlns:p14="http://schemas.microsoft.com/office/powerpoint/2010/main" val="3529745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7946" y="1881177"/>
            <a:ext cx="4581545" cy="507190"/>
          </a:xfrm>
          <a:prstGeom prst="rect">
            <a:avLst/>
          </a:prstGeom>
        </p:spPr>
        <p:txBody>
          <a:bodyPr wrap="square">
            <a:spAutoFit/>
          </a:bodyPr>
          <a:lstStyle>
            <a:defPPr>
              <a:defRPr lang="it-IT"/>
            </a:defPPr>
            <a:lvl1pPr marL="0" algn="l" defTabSz="984260" rtl="0" eaLnBrk="1" latinLnBrk="0" hangingPunct="1">
              <a:defRPr sz="1938" kern="1200">
                <a:solidFill>
                  <a:schemeClr val="tx1"/>
                </a:solidFill>
                <a:latin typeface="+mn-lt"/>
                <a:ea typeface="+mn-ea"/>
                <a:cs typeface="+mn-cs"/>
              </a:defRPr>
            </a:lvl1pPr>
            <a:lvl2pPr marL="492130" algn="l" defTabSz="984260" rtl="0" eaLnBrk="1" latinLnBrk="0" hangingPunct="1">
              <a:defRPr sz="1938" kern="1200">
                <a:solidFill>
                  <a:schemeClr val="tx1"/>
                </a:solidFill>
                <a:latin typeface="+mn-lt"/>
                <a:ea typeface="+mn-ea"/>
                <a:cs typeface="+mn-cs"/>
              </a:defRPr>
            </a:lvl2pPr>
            <a:lvl3pPr marL="984260" algn="l" defTabSz="984260" rtl="0" eaLnBrk="1" latinLnBrk="0" hangingPunct="1">
              <a:defRPr sz="1938" kern="1200">
                <a:solidFill>
                  <a:schemeClr val="tx1"/>
                </a:solidFill>
                <a:latin typeface="+mn-lt"/>
                <a:ea typeface="+mn-ea"/>
                <a:cs typeface="+mn-cs"/>
              </a:defRPr>
            </a:lvl3pPr>
            <a:lvl4pPr marL="1476390" algn="l" defTabSz="984260" rtl="0" eaLnBrk="1" latinLnBrk="0" hangingPunct="1">
              <a:defRPr sz="1938" kern="1200">
                <a:solidFill>
                  <a:schemeClr val="tx1"/>
                </a:solidFill>
                <a:latin typeface="+mn-lt"/>
                <a:ea typeface="+mn-ea"/>
                <a:cs typeface="+mn-cs"/>
              </a:defRPr>
            </a:lvl4pPr>
            <a:lvl5pPr marL="1968520" algn="l" defTabSz="984260" rtl="0" eaLnBrk="1" latinLnBrk="0" hangingPunct="1">
              <a:defRPr sz="1938" kern="1200">
                <a:solidFill>
                  <a:schemeClr val="tx1"/>
                </a:solidFill>
                <a:latin typeface="+mn-lt"/>
                <a:ea typeface="+mn-ea"/>
                <a:cs typeface="+mn-cs"/>
              </a:defRPr>
            </a:lvl5pPr>
            <a:lvl6pPr marL="2460650" algn="l" defTabSz="984260" rtl="0" eaLnBrk="1" latinLnBrk="0" hangingPunct="1">
              <a:defRPr sz="1938" kern="1200">
                <a:solidFill>
                  <a:schemeClr val="tx1"/>
                </a:solidFill>
                <a:latin typeface="+mn-lt"/>
                <a:ea typeface="+mn-ea"/>
                <a:cs typeface="+mn-cs"/>
              </a:defRPr>
            </a:lvl6pPr>
            <a:lvl7pPr marL="2952780" algn="l" defTabSz="984260" rtl="0" eaLnBrk="1" latinLnBrk="0" hangingPunct="1">
              <a:defRPr sz="1938" kern="1200">
                <a:solidFill>
                  <a:schemeClr val="tx1"/>
                </a:solidFill>
                <a:latin typeface="+mn-lt"/>
                <a:ea typeface="+mn-ea"/>
                <a:cs typeface="+mn-cs"/>
              </a:defRPr>
            </a:lvl7pPr>
            <a:lvl8pPr marL="3444911" algn="l" defTabSz="984260" rtl="0" eaLnBrk="1" latinLnBrk="0" hangingPunct="1">
              <a:defRPr sz="1938" kern="1200">
                <a:solidFill>
                  <a:schemeClr val="tx1"/>
                </a:solidFill>
                <a:latin typeface="+mn-lt"/>
                <a:ea typeface="+mn-ea"/>
                <a:cs typeface="+mn-cs"/>
              </a:defRPr>
            </a:lvl8pPr>
            <a:lvl9pPr marL="3937041" algn="l" defTabSz="984260" rtl="0" eaLnBrk="1" latinLnBrk="0" hangingPunct="1">
              <a:defRPr sz="1938" kern="1200">
                <a:solidFill>
                  <a:schemeClr val="tx1"/>
                </a:solidFill>
                <a:latin typeface="+mn-lt"/>
                <a:ea typeface="+mn-ea"/>
                <a:cs typeface="+mn-cs"/>
              </a:defRPr>
            </a:lvl9pPr>
          </a:lstStyle>
          <a:p>
            <a:pPr algn="just">
              <a:lnSpc>
                <a:spcPct val="150000"/>
              </a:lnSpc>
            </a:pPr>
            <a:r>
              <a:rPr lang="it-IT" sz="2004" dirty="0">
                <a:solidFill>
                  <a:srgbClr val="FF0000"/>
                </a:solidFill>
                <a:highlight>
                  <a:srgbClr val="FFFF00"/>
                </a:highlight>
              </a:rPr>
              <a:t>SENTENZE TAR SALERNO – TAR CALABRIA</a:t>
            </a:r>
          </a:p>
        </p:txBody>
      </p:sp>
      <p:sp>
        <p:nvSpPr>
          <p:cNvPr id="6" name="Rettangolo 5"/>
          <p:cNvSpPr/>
          <p:nvPr/>
        </p:nvSpPr>
        <p:spPr>
          <a:xfrm>
            <a:off x="750864" y="2436332"/>
            <a:ext cx="10995708" cy="2128092"/>
          </a:xfrm>
          <a:prstGeom prst="rect">
            <a:avLst/>
          </a:prstGeom>
        </p:spPr>
        <p:txBody>
          <a:bodyPr wrap="square">
            <a:spAutoFit/>
          </a:bodyPr>
          <a:lstStyle>
            <a:defPPr>
              <a:defRPr lang="it-IT"/>
            </a:defPPr>
            <a:lvl1pPr marL="0" algn="l" defTabSz="984260" rtl="0" eaLnBrk="1" latinLnBrk="0" hangingPunct="1">
              <a:defRPr sz="1938" kern="1200">
                <a:solidFill>
                  <a:schemeClr val="tx1"/>
                </a:solidFill>
                <a:latin typeface="+mn-lt"/>
                <a:ea typeface="+mn-ea"/>
                <a:cs typeface="+mn-cs"/>
              </a:defRPr>
            </a:lvl1pPr>
            <a:lvl2pPr marL="492130" algn="l" defTabSz="984260" rtl="0" eaLnBrk="1" latinLnBrk="0" hangingPunct="1">
              <a:defRPr sz="1938" kern="1200">
                <a:solidFill>
                  <a:schemeClr val="tx1"/>
                </a:solidFill>
                <a:latin typeface="+mn-lt"/>
                <a:ea typeface="+mn-ea"/>
                <a:cs typeface="+mn-cs"/>
              </a:defRPr>
            </a:lvl2pPr>
            <a:lvl3pPr marL="984260" algn="l" defTabSz="984260" rtl="0" eaLnBrk="1" latinLnBrk="0" hangingPunct="1">
              <a:defRPr sz="1938" kern="1200">
                <a:solidFill>
                  <a:schemeClr val="tx1"/>
                </a:solidFill>
                <a:latin typeface="+mn-lt"/>
                <a:ea typeface="+mn-ea"/>
                <a:cs typeface="+mn-cs"/>
              </a:defRPr>
            </a:lvl3pPr>
            <a:lvl4pPr marL="1476390" algn="l" defTabSz="984260" rtl="0" eaLnBrk="1" latinLnBrk="0" hangingPunct="1">
              <a:defRPr sz="1938" kern="1200">
                <a:solidFill>
                  <a:schemeClr val="tx1"/>
                </a:solidFill>
                <a:latin typeface="+mn-lt"/>
                <a:ea typeface="+mn-ea"/>
                <a:cs typeface="+mn-cs"/>
              </a:defRPr>
            </a:lvl4pPr>
            <a:lvl5pPr marL="1968520" algn="l" defTabSz="984260" rtl="0" eaLnBrk="1" latinLnBrk="0" hangingPunct="1">
              <a:defRPr sz="1938" kern="1200">
                <a:solidFill>
                  <a:schemeClr val="tx1"/>
                </a:solidFill>
                <a:latin typeface="+mn-lt"/>
                <a:ea typeface="+mn-ea"/>
                <a:cs typeface="+mn-cs"/>
              </a:defRPr>
            </a:lvl5pPr>
            <a:lvl6pPr marL="2460650" algn="l" defTabSz="984260" rtl="0" eaLnBrk="1" latinLnBrk="0" hangingPunct="1">
              <a:defRPr sz="1938" kern="1200">
                <a:solidFill>
                  <a:schemeClr val="tx1"/>
                </a:solidFill>
                <a:latin typeface="+mn-lt"/>
                <a:ea typeface="+mn-ea"/>
                <a:cs typeface="+mn-cs"/>
              </a:defRPr>
            </a:lvl6pPr>
            <a:lvl7pPr marL="2952780" algn="l" defTabSz="984260" rtl="0" eaLnBrk="1" latinLnBrk="0" hangingPunct="1">
              <a:defRPr sz="1938" kern="1200">
                <a:solidFill>
                  <a:schemeClr val="tx1"/>
                </a:solidFill>
                <a:latin typeface="+mn-lt"/>
                <a:ea typeface="+mn-ea"/>
                <a:cs typeface="+mn-cs"/>
              </a:defRPr>
            </a:lvl7pPr>
            <a:lvl8pPr marL="3444911" algn="l" defTabSz="984260" rtl="0" eaLnBrk="1" latinLnBrk="0" hangingPunct="1">
              <a:defRPr sz="1938" kern="1200">
                <a:solidFill>
                  <a:schemeClr val="tx1"/>
                </a:solidFill>
                <a:latin typeface="+mn-lt"/>
                <a:ea typeface="+mn-ea"/>
                <a:cs typeface="+mn-cs"/>
              </a:defRPr>
            </a:lvl8pPr>
            <a:lvl9pPr marL="3937041" algn="l" defTabSz="984260" rtl="0" eaLnBrk="1" latinLnBrk="0" hangingPunct="1">
              <a:defRPr sz="1938" kern="1200">
                <a:solidFill>
                  <a:schemeClr val="tx1"/>
                </a:solidFill>
                <a:latin typeface="+mn-lt"/>
                <a:ea typeface="+mn-ea"/>
                <a:cs typeface="+mn-cs"/>
              </a:defRPr>
            </a:lvl9pPr>
          </a:lstStyle>
          <a:p>
            <a:br>
              <a:rPr lang="it-IT" sz="1203" dirty="0">
                <a:solidFill>
                  <a:srgbClr val="404040"/>
                </a:solidFill>
                <a:latin typeface="Lato"/>
              </a:rPr>
            </a:br>
            <a:r>
              <a:rPr lang="it-IT" sz="1203" dirty="0">
                <a:solidFill>
                  <a:srgbClr val="404040"/>
                </a:solidFill>
                <a:latin typeface="Lato"/>
              </a:rPr>
              <a:t> Le </a:t>
            </a:r>
            <a:r>
              <a:rPr lang="it-IT" sz="1203" b="1" dirty="0">
                <a:solidFill>
                  <a:srgbClr val="404040"/>
                </a:solidFill>
                <a:latin typeface="Lato"/>
              </a:rPr>
              <a:t>disposizioni sull'equo compenso non possono integrare la disciplina di gara </a:t>
            </a:r>
            <a:r>
              <a:rPr lang="it-IT" sz="1203" dirty="0">
                <a:solidFill>
                  <a:srgbClr val="404040"/>
                </a:solidFill>
                <a:latin typeface="Lato"/>
              </a:rPr>
              <a:t>ma devono essere utilizzate come principi direttivi in sede di verifica di anomalia delle offerte (si veda la </a:t>
            </a:r>
            <a:r>
              <a:rPr lang="it-IT" sz="1203" u="sng" dirty="0">
                <a:solidFill>
                  <a:srgbClr val="0000FF"/>
                </a:solidFill>
                <a:latin typeface="Lato"/>
                <a:hlinkClick r:id="rId3"/>
              </a:rPr>
              <a:t>Sent. T.A.R. Campania Salerno 16/07/2024, n. 1494</a:t>
            </a:r>
            <a:r>
              <a:rPr lang="it-IT" sz="1203" dirty="0">
                <a:solidFill>
                  <a:srgbClr val="404040"/>
                </a:solidFill>
                <a:latin typeface="Lato"/>
              </a:rPr>
              <a:t> e la sua sintesi in </a:t>
            </a:r>
            <a:r>
              <a:rPr lang="it-IT" sz="1203" u="sng" dirty="0">
                <a:solidFill>
                  <a:srgbClr val="174275"/>
                </a:solidFill>
                <a:latin typeface="Lato"/>
                <a:hlinkClick r:id="rId4"/>
              </a:rPr>
              <a:t>Servizi di ingegneria e architettura e equo compenso: nuovo orientamento del TAR</a:t>
            </a:r>
            <a:r>
              <a:rPr lang="it-IT" sz="1203" dirty="0">
                <a:solidFill>
                  <a:srgbClr val="404040"/>
                </a:solidFill>
                <a:latin typeface="Lato"/>
              </a:rPr>
              <a:t>, nonché </a:t>
            </a:r>
            <a:r>
              <a:rPr lang="it-IT" sz="1203" u="sng" dirty="0">
                <a:solidFill>
                  <a:srgbClr val="174275"/>
                </a:solidFill>
                <a:latin typeface="Lato"/>
                <a:hlinkClick r:id="rId5"/>
              </a:rPr>
              <a:t>Servizi di architettura e ingegneria ed equo compenso: possibile il ribasso</a:t>
            </a:r>
            <a:r>
              <a:rPr lang="it-IT" sz="1203" dirty="0">
                <a:solidFill>
                  <a:srgbClr val="404040"/>
                </a:solidFill>
                <a:latin typeface="Lato"/>
              </a:rPr>
              <a:t> in relazione alla Delibera ANAC del 28/02/2024, n. 101).</a:t>
            </a:r>
          </a:p>
          <a:p>
            <a:endParaRPr lang="it-IT" sz="1203" b="1" i="1" dirty="0">
              <a:solidFill>
                <a:srgbClr val="404040"/>
              </a:solidFill>
              <a:latin typeface="Lato"/>
            </a:endParaRPr>
          </a:p>
          <a:p>
            <a:r>
              <a:rPr lang="it-IT" sz="1203" b="1" i="1" dirty="0">
                <a:solidFill>
                  <a:srgbClr val="404040"/>
                </a:solidFill>
                <a:latin typeface="Lato"/>
              </a:rPr>
              <a:t>Orientamento espresso dalla </a:t>
            </a:r>
            <a:r>
              <a:rPr lang="it-IT" sz="1203" b="1" i="1" u="sng" dirty="0">
                <a:solidFill>
                  <a:srgbClr val="0000FF"/>
                </a:solidFill>
                <a:latin typeface="Lato"/>
                <a:hlinkClick r:id="rId6"/>
              </a:rPr>
              <a:t>Sent. T.A.R. Calabria Reggio Calabria 25/07/2024, n. 483</a:t>
            </a:r>
            <a:br>
              <a:rPr lang="it-IT" sz="1203" dirty="0">
                <a:solidFill>
                  <a:srgbClr val="404040"/>
                </a:solidFill>
                <a:latin typeface="Lato"/>
              </a:rPr>
            </a:br>
            <a:r>
              <a:rPr lang="it-IT" sz="1203" dirty="0">
                <a:solidFill>
                  <a:srgbClr val="404040"/>
                </a:solidFill>
                <a:latin typeface="Lato"/>
              </a:rPr>
              <a:t>Il </a:t>
            </a:r>
            <a:r>
              <a:rPr lang="it-IT" sz="1203" u="sng" dirty="0">
                <a:solidFill>
                  <a:srgbClr val="0000FF"/>
                </a:solidFill>
                <a:latin typeface="Lato"/>
                <a:hlinkClick r:id="rId6"/>
              </a:rPr>
              <a:t>T.A.R. Calabria con la recente sentenza 483/2024</a:t>
            </a:r>
            <a:r>
              <a:rPr lang="it-IT" sz="1203" dirty="0">
                <a:solidFill>
                  <a:srgbClr val="404040"/>
                </a:solidFill>
                <a:latin typeface="Lato"/>
              </a:rPr>
              <a:t> ha </a:t>
            </a:r>
            <a:r>
              <a:rPr lang="it-IT" sz="1203" b="1" dirty="0">
                <a:solidFill>
                  <a:srgbClr val="404040"/>
                </a:solidFill>
                <a:latin typeface="Lato"/>
              </a:rPr>
              <a:t>aderito all’orientamento espresso dal TAR Campania</a:t>
            </a:r>
            <a:r>
              <a:rPr lang="it-IT" sz="1203" dirty="0">
                <a:solidFill>
                  <a:srgbClr val="404040"/>
                </a:solidFill>
                <a:latin typeface="Lato"/>
              </a:rPr>
              <a:t>, ritenendo difficilmente sostenibile l'eterointegrazione dei bandi di gara che consentono il ribasso anche della componente del compenso con le norme dettate dalla </a:t>
            </a:r>
            <a:r>
              <a:rPr lang="it-IT" sz="1203" u="sng" dirty="0">
                <a:solidFill>
                  <a:srgbClr val="0000FF"/>
                </a:solidFill>
                <a:latin typeface="Lato"/>
                <a:hlinkClick r:id="rId7"/>
              </a:rPr>
              <a:t>L. 49/2023</a:t>
            </a:r>
            <a:r>
              <a:rPr lang="it-IT" sz="1203" dirty="0">
                <a:solidFill>
                  <a:srgbClr val="404040"/>
                </a:solidFill>
                <a:latin typeface="Lato"/>
              </a:rPr>
              <a:t>, sul presupposto della loro natura imperativa.</a:t>
            </a:r>
            <a:br>
              <a:rPr lang="it-IT" sz="1203" dirty="0">
                <a:solidFill>
                  <a:srgbClr val="404040"/>
                </a:solidFill>
                <a:latin typeface="Lato"/>
              </a:rPr>
            </a:br>
            <a:endParaRPr lang="it-IT" sz="1203" dirty="0"/>
          </a:p>
        </p:txBody>
      </p:sp>
      <p:grpSp>
        <p:nvGrpSpPr>
          <p:cNvPr id="3" name="Gruppo 2">
            <a:extLst>
              <a:ext uri="{FF2B5EF4-FFF2-40B4-BE49-F238E27FC236}">
                <a16:creationId xmlns:a16="http://schemas.microsoft.com/office/drawing/2014/main" id="{DDD0DE20-40E0-4507-5121-0ECDFB08A74B}"/>
              </a:ext>
            </a:extLst>
          </p:cNvPr>
          <p:cNvGrpSpPr/>
          <p:nvPr/>
        </p:nvGrpSpPr>
        <p:grpSpPr>
          <a:xfrm>
            <a:off x="0" y="-15910"/>
            <a:ext cx="12192001" cy="6873910"/>
            <a:chOff x="0" y="-15910"/>
            <a:chExt cx="12192001" cy="6873910"/>
          </a:xfrm>
        </p:grpSpPr>
        <p:sp>
          <p:nvSpPr>
            <p:cNvPr id="4" name="Rettangolo 3">
              <a:extLst>
                <a:ext uri="{FF2B5EF4-FFF2-40B4-BE49-F238E27FC236}">
                  <a16:creationId xmlns:a16="http://schemas.microsoft.com/office/drawing/2014/main" id="{FBF591C0-034B-26F9-60D6-84E0717BE05D}"/>
                </a:ext>
              </a:extLst>
            </p:cNvPr>
            <p:cNvSpPr/>
            <p:nvPr/>
          </p:nvSpPr>
          <p:spPr>
            <a:xfrm>
              <a:off x="0" y="-15910"/>
              <a:ext cx="12192001" cy="402956"/>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Assemblea annuale degli iscritti e convegno deontologico</a:t>
              </a:r>
            </a:p>
          </p:txBody>
        </p:sp>
        <p:sp>
          <p:nvSpPr>
            <p:cNvPr id="5" name="Rettangolo 4">
              <a:extLst>
                <a:ext uri="{FF2B5EF4-FFF2-40B4-BE49-F238E27FC236}">
                  <a16:creationId xmlns:a16="http://schemas.microsoft.com/office/drawing/2014/main" id="{AD8BDCD5-87C4-17C6-83A0-ADB2018C517C}"/>
                </a:ext>
              </a:extLst>
            </p:cNvPr>
            <p:cNvSpPr/>
            <p:nvPr/>
          </p:nvSpPr>
          <p:spPr>
            <a:xfrm>
              <a:off x="0" y="6409412"/>
              <a:ext cx="12192001" cy="44858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Ancona, venerdì 6 dicembre 2024</a:t>
              </a:r>
              <a:endParaRPr lang="it-IT" sz="1400" i="0" u="none" strike="noStrike" baseline="0" dirty="0">
                <a:solidFill>
                  <a:schemeClr val="bg1"/>
                </a:solidFill>
                <a:latin typeface="Myriad-Bold"/>
              </a:endParaRPr>
            </a:p>
          </p:txBody>
        </p:sp>
        <p:pic>
          <p:nvPicPr>
            <p:cNvPr id="7" name="Immagine 6" descr="Immagine che contiene Carattere, Elementi grafici, schermata, grafica&#10;&#10;Descrizione generata automaticamente">
              <a:extLst>
                <a:ext uri="{FF2B5EF4-FFF2-40B4-BE49-F238E27FC236}">
                  <a16:creationId xmlns:a16="http://schemas.microsoft.com/office/drawing/2014/main" id="{4351A966-C7FD-5884-4628-8F1FA25102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32134" y="8603"/>
              <a:ext cx="1245352" cy="363930"/>
            </a:xfrm>
            <a:prstGeom prst="rect">
              <a:avLst/>
            </a:prstGeom>
          </p:spPr>
        </p:pic>
        <p:pic>
          <p:nvPicPr>
            <p:cNvPr id="8" name="Immagine 7" descr="Immagine che contiene aria aperta, natura, paesaggio, nuvola&#10;&#10;Descrizione generata automaticamente">
              <a:extLst>
                <a:ext uri="{FF2B5EF4-FFF2-40B4-BE49-F238E27FC236}">
                  <a16:creationId xmlns:a16="http://schemas.microsoft.com/office/drawing/2014/main" id="{0DCB4E7D-964C-CEFC-3C58-90C0B361DA28}"/>
                </a:ext>
              </a:extLst>
            </p:cNvPr>
            <p:cNvPicPr>
              <a:picLocks noChangeAspect="1"/>
            </p:cNvPicPr>
            <p:nvPr/>
          </p:nvPicPr>
          <p:blipFill>
            <a:blip r:embed="rId9">
              <a:alphaModFix amt="30000"/>
              <a:extLst>
                <a:ext uri="{28A0092B-C50C-407E-A947-70E740481C1C}">
                  <a14:useLocalDpi xmlns:a14="http://schemas.microsoft.com/office/drawing/2010/main" val="0"/>
                </a:ext>
              </a:extLst>
            </a:blip>
            <a:stretch>
              <a:fillRect/>
            </a:stretch>
          </p:blipFill>
          <p:spPr>
            <a:xfrm>
              <a:off x="0" y="672281"/>
              <a:ext cx="12192000" cy="5475957"/>
            </a:xfrm>
            <a:prstGeom prst="rect">
              <a:avLst/>
            </a:prstGeom>
          </p:spPr>
        </p:pic>
      </p:grpSp>
      <p:grpSp>
        <p:nvGrpSpPr>
          <p:cNvPr id="9" name="Gruppo 8">
            <a:extLst>
              <a:ext uri="{FF2B5EF4-FFF2-40B4-BE49-F238E27FC236}">
                <a16:creationId xmlns:a16="http://schemas.microsoft.com/office/drawing/2014/main" id="{B6E1D1CA-8514-64B6-DF74-D40E5D07F584}"/>
              </a:ext>
            </a:extLst>
          </p:cNvPr>
          <p:cNvGrpSpPr/>
          <p:nvPr/>
        </p:nvGrpSpPr>
        <p:grpSpPr>
          <a:xfrm>
            <a:off x="152400" y="136490"/>
            <a:ext cx="12192001" cy="6873910"/>
            <a:chOff x="0" y="-15910"/>
            <a:chExt cx="12192001" cy="6873910"/>
          </a:xfrm>
        </p:grpSpPr>
        <p:sp>
          <p:nvSpPr>
            <p:cNvPr id="10" name="Rettangolo 9">
              <a:extLst>
                <a:ext uri="{FF2B5EF4-FFF2-40B4-BE49-F238E27FC236}">
                  <a16:creationId xmlns:a16="http://schemas.microsoft.com/office/drawing/2014/main" id="{BBF17D55-C5B7-C2B0-8917-467DA52E4DA9}"/>
                </a:ext>
              </a:extLst>
            </p:cNvPr>
            <p:cNvSpPr/>
            <p:nvPr/>
          </p:nvSpPr>
          <p:spPr>
            <a:xfrm>
              <a:off x="0" y="-15910"/>
              <a:ext cx="12192001" cy="402956"/>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Assemblea annuale degli iscritti e convegno deontologico</a:t>
              </a:r>
            </a:p>
          </p:txBody>
        </p:sp>
        <p:sp>
          <p:nvSpPr>
            <p:cNvPr id="11" name="Rettangolo 10">
              <a:extLst>
                <a:ext uri="{FF2B5EF4-FFF2-40B4-BE49-F238E27FC236}">
                  <a16:creationId xmlns:a16="http://schemas.microsoft.com/office/drawing/2014/main" id="{47B0C7C7-68B7-2F39-1EC5-75BFA511E4C6}"/>
                </a:ext>
              </a:extLst>
            </p:cNvPr>
            <p:cNvSpPr/>
            <p:nvPr/>
          </p:nvSpPr>
          <p:spPr>
            <a:xfrm>
              <a:off x="0" y="6409412"/>
              <a:ext cx="12192001" cy="44858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Ancona, venerdì 6 dicembre 2024</a:t>
              </a:r>
              <a:endParaRPr lang="it-IT" sz="1400" i="0" u="none" strike="noStrike" baseline="0" dirty="0">
                <a:solidFill>
                  <a:schemeClr val="bg1"/>
                </a:solidFill>
                <a:latin typeface="Myriad-Bold"/>
              </a:endParaRPr>
            </a:p>
          </p:txBody>
        </p:sp>
        <p:pic>
          <p:nvPicPr>
            <p:cNvPr id="12" name="Immagine 11" descr="Immagine che contiene Carattere, Elementi grafici, schermata, grafica&#10;&#10;Descrizione generata automaticamente">
              <a:extLst>
                <a:ext uri="{FF2B5EF4-FFF2-40B4-BE49-F238E27FC236}">
                  <a16:creationId xmlns:a16="http://schemas.microsoft.com/office/drawing/2014/main" id="{D88E3CDE-2214-CF19-2239-08A22FB392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32134" y="8603"/>
              <a:ext cx="1245352" cy="363930"/>
            </a:xfrm>
            <a:prstGeom prst="rect">
              <a:avLst/>
            </a:prstGeom>
          </p:spPr>
        </p:pic>
        <p:pic>
          <p:nvPicPr>
            <p:cNvPr id="13" name="Immagine 12" descr="Immagine che contiene aria aperta, natura, paesaggio, nuvola&#10;&#10;Descrizione generata automaticamente">
              <a:extLst>
                <a:ext uri="{FF2B5EF4-FFF2-40B4-BE49-F238E27FC236}">
                  <a16:creationId xmlns:a16="http://schemas.microsoft.com/office/drawing/2014/main" id="{BC9F5CB7-D257-E512-2282-1D10486BD6E7}"/>
                </a:ext>
              </a:extLst>
            </p:cNvPr>
            <p:cNvPicPr>
              <a:picLocks noChangeAspect="1"/>
            </p:cNvPicPr>
            <p:nvPr/>
          </p:nvPicPr>
          <p:blipFill>
            <a:blip r:embed="rId9">
              <a:alphaModFix amt="30000"/>
              <a:extLst>
                <a:ext uri="{28A0092B-C50C-407E-A947-70E740481C1C}">
                  <a14:useLocalDpi xmlns:a14="http://schemas.microsoft.com/office/drawing/2010/main" val="0"/>
                </a:ext>
              </a:extLst>
            </a:blip>
            <a:stretch>
              <a:fillRect/>
            </a:stretch>
          </p:blipFill>
          <p:spPr>
            <a:xfrm>
              <a:off x="0" y="672281"/>
              <a:ext cx="12192000" cy="5475957"/>
            </a:xfrm>
            <a:prstGeom prst="rect">
              <a:avLst/>
            </a:prstGeom>
          </p:spPr>
        </p:pic>
      </p:grpSp>
    </p:spTree>
    <p:extLst>
      <p:ext uri="{BB962C8B-B14F-4D97-AF65-F5344CB8AC3E}">
        <p14:creationId xmlns:p14="http://schemas.microsoft.com/office/powerpoint/2010/main" val="2991555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70492" y="2512691"/>
            <a:ext cx="10079399" cy="1287788"/>
          </a:xfrm>
          <a:prstGeom prst="rect">
            <a:avLst/>
          </a:prstGeom>
        </p:spPr>
        <p:txBody>
          <a:bodyPr wrap="square">
            <a:spAutoFit/>
          </a:bodyPr>
          <a:lstStyle>
            <a:defPPr>
              <a:defRPr lang="it-IT"/>
            </a:defPPr>
            <a:lvl1pPr marL="0" algn="l" defTabSz="984260" rtl="0" eaLnBrk="1" latinLnBrk="0" hangingPunct="1">
              <a:defRPr sz="1938" kern="1200">
                <a:solidFill>
                  <a:schemeClr val="tx1"/>
                </a:solidFill>
                <a:latin typeface="+mn-lt"/>
                <a:ea typeface="+mn-ea"/>
                <a:cs typeface="+mn-cs"/>
              </a:defRPr>
            </a:lvl1pPr>
            <a:lvl2pPr marL="492130" algn="l" defTabSz="984260" rtl="0" eaLnBrk="1" latinLnBrk="0" hangingPunct="1">
              <a:defRPr sz="1938" kern="1200">
                <a:solidFill>
                  <a:schemeClr val="tx1"/>
                </a:solidFill>
                <a:latin typeface="+mn-lt"/>
                <a:ea typeface="+mn-ea"/>
                <a:cs typeface="+mn-cs"/>
              </a:defRPr>
            </a:lvl2pPr>
            <a:lvl3pPr marL="984260" algn="l" defTabSz="984260" rtl="0" eaLnBrk="1" latinLnBrk="0" hangingPunct="1">
              <a:defRPr sz="1938" kern="1200">
                <a:solidFill>
                  <a:schemeClr val="tx1"/>
                </a:solidFill>
                <a:latin typeface="+mn-lt"/>
                <a:ea typeface="+mn-ea"/>
                <a:cs typeface="+mn-cs"/>
              </a:defRPr>
            </a:lvl3pPr>
            <a:lvl4pPr marL="1476390" algn="l" defTabSz="984260" rtl="0" eaLnBrk="1" latinLnBrk="0" hangingPunct="1">
              <a:defRPr sz="1938" kern="1200">
                <a:solidFill>
                  <a:schemeClr val="tx1"/>
                </a:solidFill>
                <a:latin typeface="+mn-lt"/>
                <a:ea typeface="+mn-ea"/>
                <a:cs typeface="+mn-cs"/>
              </a:defRPr>
            </a:lvl4pPr>
            <a:lvl5pPr marL="1968520" algn="l" defTabSz="984260" rtl="0" eaLnBrk="1" latinLnBrk="0" hangingPunct="1">
              <a:defRPr sz="1938" kern="1200">
                <a:solidFill>
                  <a:schemeClr val="tx1"/>
                </a:solidFill>
                <a:latin typeface="+mn-lt"/>
                <a:ea typeface="+mn-ea"/>
                <a:cs typeface="+mn-cs"/>
              </a:defRPr>
            </a:lvl5pPr>
            <a:lvl6pPr marL="2460650" algn="l" defTabSz="984260" rtl="0" eaLnBrk="1" latinLnBrk="0" hangingPunct="1">
              <a:defRPr sz="1938" kern="1200">
                <a:solidFill>
                  <a:schemeClr val="tx1"/>
                </a:solidFill>
                <a:latin typeface="+mn-lt"/>
                <a:ea typeface="+mn-ea"/>
                <a:cs typeface="+mn-cs"/>
              </a:defRPr>
            </a:lvl6pPr>
            <a:lvl7pPr marL="2952780" algn="l" defTabSz="984260" rtl="0" eaLnBrk="1" latinLnBrk="0" hangingPunct="1">
              <a:defRPr sz="1938" kern="1200">
                <a:solidFill>
                  <a:schemeClr val="tx1"/>
                </a:solidFill>
                <a:latin typeface="+mn-lt"/>
                <a:ea typeface="+mn-ea"/>
                <a:cs typeface="+mn-cs"/>
              </a:defRPr>
            </a:lvl7pPr>
            <a:lvl8pPr marL="3444911" algn="l" defTabSz="984260" rtl="0" eaLnBrk="1" latinLnBrk="0" hangingPunct="1">
              <a:defRPr sz="1938" kern="1200">
                <a:solidFill>
                  <a:schemeClr val="tx1"/>
                </a:solidFill>
                <a:latin typeface="+mn-lt"/>
                <a:ea typeface="+mn-ea"/>
                <a:cs typeface="+mn-cs"/>
              </a:defRPr>
            </a:lvl8pPr>
            <a:lvl9pPr marL="3937041" algn="l" defTabSz="984260" rtl="0" eaLnBrk="1" latinLnBrk="0" hangingPunct="1">
              <a:defRPr sz="1938" kern="1200">
                <a:solidFill>
                  <a:schemeClr val="tx1"/>
                </a:solidFill>
                <a:latin typeface="+mn-lt"/>
                <a:ea typeface="+mn-ea"/>
                <a:cs typeface="+mn-cs"/>
              </a:defRPr>
            </a:lvl9pPr>
          </a:lstStyle>
          <a:p>
            <a:pPr algn="just" fontAlgn="base"/>
            <a:r>
              <a:rPr lang="it-IT" sz="1942" dirty="0">
                <a:solidFill>
                  <a:srgbClr val="000000"/>
                </a:solidFill>
              </a:rPr>
              <a:t>Il ribasso sul corrispettivo professionale posto a base di gara è possibile. Se non fosse così si andrebbe contro le regole euro-unitarie e contro il principio della concorrenza, andando, tra l'altro, a introdurre una barriera all'ingresso dei giovani nel mondo degli appalti pubblici. </a:t>
            </a:r>
          </a:p>
          <a:p>
            <a:pPr algn="just" fontAlgn="base"/>
            <a:r>
              <a:rPr lang="it-IT" sz="1942" dirty="0">
                <a:solidFill>
                  <a:srgbClr val="000000"/>
                </a:solidFill>
              </a:rPr>
              <a:t>La sentenza conclude diversamente dalle precedenti sentenze del </a:t>
            </a:r>
            <a:r>
              <a:rPr lang="it-IT" sz="1942" b="1" dirty="0">
                <a:solidFill>
                  <a:srgbClr val="345065"/>
                </a:solidFill>
                <a:hlinkClick r:id="rId2"/>
              </a:rPr>
              <a:t>Tar Lazio</a:t>
            </a:r>
            <a:r>
              <a:rPr lang="it-IT" sz="1942" dirty="0">
                <a:solidFill>
                  <a:srgbClr val="000000"/>
                </a:solidFill>
              </a:rPr>
              <a:t> e del </a:t>
            </a:r>
            <a:r>
              <a:rPr lang="it-IT" sz="1942" b="1" dirty="0">
                <a:solidFill>
                  <a:srgbClr val="345065"/>
                </a:solidFill>
                <a:hlinkClick r:id="rId3"/>
              </a:rPr>
              <a:t>Tar Veneto</a:t>
            </a:r>
            <a:r>
              <a:rPr lang="it-IT" sz="1942" dirty="0">
                <a:solidFill>
                  <a:srgbClr val="000000"/>
                </a:solidFill>
              </a:rPr>
              <a:t>.</a:t>
            </a:r>
            <a:endParaRPr lang="it-IT" sz="1942" b="0" dirty="0">
              <a:solidFill>
                <a:srgbClr val="000000"/>
              </a:solidFill>
              <a:effectLst/>
            </a:endParaRPr>
          </a:p>
        </p:txBody>
      </p:sp>
      <p:sp>
        <p:nvSpPr>
          <p:cNvPr id="3" name="Rettangolo 2"/>
          <p:cNvSpPr/>
          <p:nvPr/>
        </p:nvSpPr>
        <p:spPr>
          <a:xfrm>
            <a:off x="1170492" y="4192591"/>
            <a:ext cx="10079399" cy="988925"/>
          </a:xfrm>
          <a:prstGeom prst="rect">
            <a:avLst/>
          </a:prstGeom>
        </p:spPr>
        <p:txBody>
          <a:bodyPr wrap="square">
            <a:spAutoFit/>
          </a:bodyPr>
          <a:lstStyle>
            <a:defPPr>
              <a:defRPr lang="it-IT"/>
            </a:defPPr>
            <a:lvl1pPr marL="0" algn="l" defTabSz="984260" rtl="0" eaLnBrk="1" latinLnBrk="0" hangingPunct="1">
              <a:defRPr sz="1938" kern="1200">
                <a:solidFill>
                  <a:schemeClr val="tx1"/>
                </a:solidFill>
                <a:latin typeface="+mn-lt"/>
                <a:ea typeface="+mn-ea"/>
                <a:cs typeface="+mn-cs"/>
              </a:defRPr>
            </a:lvl1pPr>
            <a:lvl2pPr marL="492130" algn="l" defTabSz="984260" rtl="0" eaLnBrk="1" latinLnBrk="0" hangingPunct="1">
              <a:defRPr sz="1938" kern="1200">
                <a:solidFill>
                  <a:schemeClr val="tx1"/>
                </a:solidFill>
                <a:latin typeface="+mn-lt"/>
                <a:ea typeface="+mn-ea"/>
                <a:cs typeface="+mn-cs"/>
              </a:defRPr>
            </a:lvl2pPr>
            <a:lvl3pPr marL="984260" algn="l" defTabSz="984260" rtl="0" eaLnBrk="1" latinLnBrk="0" hangingPunct="1">
              <a:defRPr sz="1938" kern="1200">
                <a:solidFill>
                  <a:schemeClr val="tx1"/>
                </a:solidFill>
                <a:latin typeface="+mn-lt"/>
                <a:ea typeface="+mn-ea"/>
                <a:cs typeface="+mn-cs"/>
              </a:defRPr>
            </a:lvl3pPr>
            <a:lvl4pPr marL="1476390" algn="l" defTabSz="984260" rtl="0" eaLnBrk="1" latinLnBrk="0" hangingPunct="1">
              <a:defRPr sz="1938" kern="1200">
                <a:solidFill>
                  <a:schemeClr val="tx1"/>
                </a:solidFill>
                <a:latin typeface="+mn-lt"/>
                <a:ea typeface="+mn-ea"/>
                <a:cs typeface="+mn-cs"/>
              </a:defRPr>
            </a:lvl4pPr>
            <a:lvl5pPr marL="1968520" algn="l" defTabSz="984260" rtl="0" eaLnBrk="1" latinLnBrk="0" hangingPunct="1">
              <a:defRPr sz="1938" kern="1200">
                <a:solidFill>
                  <a:schemeClr val="tx1"/>
                </a:solidFill>
                <a:latin typeface="+mn-lt"/>
                <a:ea typeface="+mn-ea"/>
                <a:cs typeface="+mn-cs"/>
              </a:defRPr>
            </a:lvl5pPr>
            <a:lvl6pPr marL="2460650" algn="l" defTabSz="984260" rtl="0" eaLnBrk="1" latinLnBrk="0" hangingPunct="1">
              <a:defRPr sz="1938" kern="1200">
                <a:solidFill>
                  <a:schemeClr val="tx1"/>
                </a:solidFill>
                <a:latin typeface="+mn-lt"/>
                <a:ea typeface="+mn-ea"/>
                <a:cs typeface="+mn-cs"/>
              </a:defRPr>
            </a:lvl6pPr>
            <a:lvl7pPr marL="2952780" algn="l" defTabSz="984260" rtl="0" eaLnBrk="1" latinLnBrk="0" hangingPunct="1">
              <a:defRPr sz="1938" kern="1200">
                <a:solidFill>
                  <a:schemeClr val="tx1"/>
                </a:solidFill>
                <a:latin typeface="+mn-lt"/>
                <a:ea typeface="+mn-ea"/>
                <a:cs typeface="+mn-cs"/>
              </a:defRPr>
            </a:lvl7pPr>
            <a:lvl8pPr marL="3444911" algn="l" defTabSz="984260" rtl="0" eaLnBrk="1" latinLnBrk="0" hangingPunct="1">
              <a:defRPr sz="1938" kern="1200">
                <a:solidFill>
                  <a:schemeClr val="tx1"/>
                </a:solidFill>
                <a:latin typeface="+mn-lt"/>
                <a:ea typeface="+mn-ea"/>
                <a:cs typeface="+mn-cs"/>
              </a:defRPr>
            </a:lvl8pPr>
            <a:lvl9pPr marL="3937041" algn="l" defTabSz="984260" rtl="0" eaLnBrk="1" latinLnBrk="0" hangingPunct="1">
              <a:defRPr sz="1938" kern="1200">
                <a:solidFill>
                  <a:schemeClr val="tx1"/>
                </a:solidFill>
                <a:latin typeface="+mn-lt"/>
                <a:ea typeface="+mn-ea"/>
                <a:cs typeface="+mn-cs"/>
              </a:defRPr>
            </a:lvl9pPr>
          </a:lstStyle>
          <a:p>
            <a:pPr algn="just"/>
            <a:r>
              <a:rPr lang="it-IT" sz="1942" dirty="0">
                <a:solidFill>
                  <a:srgbClr val="000000"/>
                </a:solidFill>
              </a:rPr>
              <a:t>Il tribunale campano è in linea con l'ultima interpretazione </a:t>
            </a:r>
            <a:r>
              <a:rPr lang="it-IT" sz="1942" dirty="0" err="1">
                <a:solidFill>
                  <a:srgbClr val="000000"/>
                </a:solidFill>
              </a:rPr>
              <a:t>dell'Anac</a:t>
            </a:r>
            <a:r>
              <a:rPr lang="it-IT" sz="1942" dirty="0">
                <a:solidFill>
                  <a:srgbClr val="000000"/>
                </a:solidFill>
              </a:rPr>
              <a:t> secondo cui il regime dell'equo compenso integra il sistema dei contratti pubblici, senza frustrare il confronto concorrenziale e quindi le regole euro-unitarie. </a:t>
            </a:r>
            <a:endParaRPr lang="it-IT" sz="1942" dirty="0"/>
          </a:p>
        </p:txBody>
      </p:sp>
      <p:sp>
        <p:nvSpPr>
          <p:cNvPr id="4" name="Rettangolo 3"/>
          <p:cNvSpPr/>
          <p:nvPr/>
        </p:nvSpPr>
        <p:spPr>
          <a:xfrm>
            <a:off x="3743512" y="1997089"/>
            <a:ext cx="4611188" cy="400945"/>
          </a:xfrm>
          <a:prstGeom prst="rect">
            <a:avLst/>
          </a:prstGeom>
        </p:spPr>
        <p:txBody>
          <a:bodyPr wrap="square">
            <a:spAutoFit/>
          </a:bodyPr>
          <a:lstStyle>
            <a:defPPr>
              <a:defRPr lang="it-IT"/>
            </a:defPPr>
            <a:lvl1pPr marL="0" algn="l" defTabSz="984260" rtl="0" eaLnBrk="1" latinLnBrk="0" hangingPunct="1">
              <a:defRPr sz="1938" kern="1200">
                <a:solidFill>
                  <a:schemeClr val="tx1"/>
                </a:solidFill>
                <a:latin typeface="+mn-lt"/>
                <a:ea typeface="+mn-ea"/>
                <a:cs typeface="+mn-cs"/>
              </a:defRPr>
            </a:lvl1pPr>
            <a:lvl2pPr marL="492130" algn="l" defTabSz="984260" rtl="0" eaLnBrk="1" latinLnBrk="0" hangingPunct="1">
              <a:defRPr sz="1938" kern="1200">
                <a:solidFill>
                  <a:schemeClr val="tx1"/>
                </a:solidFill>
                <a:latin typeface="+mn-lt"/>
                <a:ea typeface="+mn-ea"/>
                <a:cs typeface="+mn-cs"/>
              </a:defRPr>
            </a:lvl2pPr>
            <a:lvl3pPr marL="984260" algn="l" defTabSz="984260" rtl="0" eaLnBrk="1" latinLnBrk="0" hangingPunct="1">
              <a:defRPr sz="1938" kern="1200">
                <a:solidFill>
                  <a:schemeClr val="tx1"/>
                </a:solidFill>
                <a:latin typeface="+mn-lt"/>
                <a:ea typeface="+mn-ea"/>
                <a:cs typeface="+mn-cs"/>
              </a:defRPr>
            </a:lvl3pPr>
            <a:lvl4pPr marL="1476390" algn="l" defTabSz="984260" rtl="0" eaLnBrk="1" latinLnBrk="0" hangingPunct="1">
              <a:defRPr sz="1938" kern="1200">
                <a:solidFill>
                  <a:schemeClr val="tx1"/>
                </a:solidFill>
                <a:latin typeface="+mn-lt"/>
                <a:ea typeface="+mn-ea"/>
                <a:cs typeface="+mn-cs"/>
              </a:defRPr>
            </a:lvl4pPr>
            <a:lvl5pPr marL="1968520" algn="l" defTabSz="984260" rtl="0" eaLnBrk="1" latinLnBrk="0" hangingPunct="1">
              <a:defRPr sz="1938" kern="1200">
                <a:solidFill>
                  <a:schemeClr val="tx1"/>
                </a:solidFill>
                <a:latin typeface="+mn-lt"/>
                <a:ea typeface="+mn-ea"/>
                <a:cs typeface="+mn-cs"/>
              </a:defRPr>
            </a:lvl5pPr>
            <a:lvl6pPr marL="2460650" algn="l" defTabSz="984260" rtl="0" eaLnBrk="1" latinLnBrk="0" hangingPunct="1">
              <a:defRPr sz="1938" kern="1200">
                <a:solidFill>
                  <a:schemeClr val="tx1"/>
                </a:solidFill>
                <a:latin typeface="+mn-lt"/>
                <a:ea typeface="+mn-ea"/>
                <a:cs typeface="+mn-cs"/>
              </a:defRPr>
            </a:lvl6pPr>
            <a:lvl7pPr marL="2952780" algn="l" defTabSz="984260" rtl="0" eaLnBrk="1" latinLnBrk="0" hangingPunct="1">
              <a:defRPr sz="1938" kern="1200">
                <a:solidFill>
                  <a:schemeClr val="tx1"/>
                </a:solidFill>
                <a:latin typeface="+mn-lt"/>
                <a:ea typeface="+mn-ea"/>
                <a:cs typeface="+mn-cs"/>
              </a:defRPr>
            </a:lvl7pPr>
            <a:lvl8pPr marL="3444911" algn="l" defTabSz="984260" rtl="0" eaLnBrk="1" latinLnBrk="0" hangingPunct="1">
              <a:defRPr sz="1938" kern="1200">
                <a:solidFill>
                  <a:schemeClr val="tx1"/>
                </a:solidFill>
                <a:latin typeface="+mn-lt"/>
                <a:ea typeface="+mn-ea"/>
                <a:cs typeface="+mn-cs"/>
              </a:defRPr>
            </a:lvl8pPr>
            <a:lvl9pPr marL="3937041" algn="l" defTabSz="984260" rtl="0" eaLnBrk="1" latinLnBrk="0" hangingPunct="1">
              <a:defRPr sz="1938" kern="1200">
                <a:solidFill>
                  <a:schemeClr val="tx1"/>
                </a:solidFill>
                <a:latin typeface="+mn-lt"/>
                <a:ea typeface="+mn-ea"/>
                <a:cs typeface="+mn-cs"/>
              </a:defRPr>
            </a:lvl9pPr>
          </a:lstStyle>
          <a:p>
            <a:r>
              <a:rPr lang="it-IT" sz="2004" b="1" dirty="0">
                <a:solidFill>
                  <a:srgbClr val="345065"/>
                </a:solidFill>
                <a:latin typeface="+mj-lt"/>
                <a:hlinkClick r:id="rId4"/>
              </a:rPr>
              <a:t>sentenza 1494 del Tar Campania - Salerno</a:t>
            </a:r>
            <a:endParaRPr lang="it-IT" sz="2004" dirty="0">
              <a:latin typeface="+mj-lt"/>
            </a:endParaRPr>
          </a:p>
        </p:txBody>
      </p:sp>
      <p:grpSp>
        <p:nvGrpSpPr>
          <p:cNvPr id="5" name="Gruppo 4">
            <a:extLst>
              <a:ext uri="{FF2B5EF4-FFF2-40B4-BE49-F238E27FC236}">
                <a16:creationId xmlns:a16="http://schemas.microsoft.com/office/drawing/2014/main" id="{C8FABD33-CD75-3826-ABE2-4C5695A48575}"/>
              </a:ext>
            </a:extLst>
          </p:cNvPr>
          <p:cNvGrpSpPr/>
          <p:nvPr/>
        </p:nvGrpSpPr>
        <p:grpSpPr>
          <a:xfrm>
            <a:off x="0" y="-15910"/>
            <a:ext cx="12192001" cy="6873910"/>
            <a:chOff x="0" y="-15910"/>
            <a:chExt cx="12192001" cy="6873910"/>
          </a:xfrm>
        </p:grpSpPr>
        <p:sp>
          <p:nvSpPr>
            <p:cNvPr id="6" name="Rettangolo 5">
              <a:extLst>
                <a:ext uri="{FF2B5EF4-FFF2-40B4-BE49-F238E27FC236}">
                  <a16:creationId xmlns:a16="http://schemas.microsoft.com/office/drawing/2014/main" id="{A957397E-71F3-FC95-DD8B-B8C292057700}"/>
                </a:ext>
              </a:extLst>
            </p:cNvPr>
            <p:cNvSpPr/>
            <p:nvPr/>
          </p:nvSpPr>
          <p:spPr>
            <a:xfrm>
              <a:off x="0" y="-15910"/>
              <a:ext cx="12192001" cy="402956"/>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Assemblea annuale degli iscritti e convegno deontologico</a:t>
              </a:r>
            </a:p>
          </p:txBody>
        </p:sp>
        <p:sp>
          <p:nvSpPr>
            <p:cNvPr id="7" name="Rettangolo 6">
              <a:extLst>
                <a:ext uri="{FF2B5EF4-FFF2-40B4-BE49-F238E27FC236}">
                  <a16:creationId xmlns:a16="http://schemas.microsoft.com/office/drawing/2014/main" id="{C3BF23F8-DE8D-C046-68C8-A83A433F20DB}"/>
                </a:ext>
              </a:extLst>
            </p:cNvPr>
            <p:cNvSpPr/>
            <p:nvPr/>
          </p:nvSpPr>
          <p:spPr>
            <a:xfrm>
              <a:off x="0" y="6409412"/>
              <a:ext cx="12192001" cy="44858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Ancona, venerdì 6 dicembre 2024</a:t>
              </a:r>
              <a:endParaRPr lang="it-IT" sz="1400" i="0" u="none" strike="noStrike" baseline="0" dirty="0">
                <a:solidFill>
                  <a:schemeClr val="bg1"/>
                </a:solidFill>
                <a:latin typeface="Myriad-Bold"/>
              </a:endParaRPr>
            </a:p>
          </p:txBody>
        </p:sp>
        <p:pic>
          <p:nvPicPr>
            <p:cNvPr id="8" name="Immagine 7" descr="Immagine che contiene Carattere, Elementi grafici, schermata, grafica&#10;&#10;Descrizione generata automaticamente">
              <a:extLst>
                <a:ext uri="{FF2B5EF4-FFF2-40B4-BE49-F238E27FC236}">
                  <a16:creationId xmlns:a16="http://schemas.microsoft.com/office/drawing/2014/main" id="{8F92A273-4FD0-A5E4-D412-6FAF3B18CD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2134" y="8603"/>
              <a:ext cx="1245352" cy="363930"/>
            </a:xfrm>
            <a:prstGeom prst="rect">
              <a:avLst/>
            </a:prstGeom>
          </p:spPr>
        </p:pic>
        <p:pic>
          <p:nvPicPr>
            <p:cNvPr id="9" name="Immagine 8" descr="Immagine che contiene aria aperta, natura, paesaggio, nuvola&#10;&#10;Descrizione generata automaticamente">
              <a:extLst>
                <a:ext uri="{FF2B5EF4-FFF2-40B4-BE49-F238E27FC236}">
                  <a16:creationId xmlns:a16="http://schemas.microsoft.com/office/drawing/2014/main" id="{DD025370-9B2A-6E80-36CF-87218402D5D4}"/>
                </a:ext>
              </a:extLst>
            </p:cNvPr>
            <p:cNvPicPr>
              <a:picLocks noChangeAspect="1"/>
            </p:cNvPicPr>
            <p:nvPr/>
          </p:nvPicPr>
          <p:blipFill>
            <a:blip r:embed="rId6">
              <a:alphaModFix amt="30000"/>
              <a:extLst>
                <a:ext uri="{28A0092B-C50C-407E-A947-70E740481C1C}">
                  <a14:useLocalDpi xmlns:a14="http://schemas.microsoft.com/office/drawing/2010/main" val="0"/>
                </a:ext>
              </a:extLst>
            </a:blip>
            <a:stretch>
              <a:fillRect/>
            </a:stretch>
          </p:blipFill>
          <p:spPr>
            <a:xfrm>
              <a:off x="0" y="672281"/>
              <a:ext cx="12192000" cy="5475957"/>
            </a:xfrm>
            <a:prstGeom prst="rect">
              <a:avLst/>
            </a:prstGeom>
          </p:spPr>
        </p:pic>
      </p:grpSp>
    </p:spTree>
    <p:extLst>
      <p:ext uri="{BB962C8B-B14F-4D97-AF65-F5344CB8AC3E}">
        <p14:creationId xmlns:p14="http://schemas.microsoft.com/office/powerpoint/2010/main" val="23362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347073" y="1367305"/>
            <a:ext cx="5207412" cy="400945"/>
          </a:xfrm>
          <a:prstGeom prst="rect">
            <a:avLst/>
          </a:prstGeom>
        </p:spPr>
        <p:txBody>
          <a:bodyPr wrap="square">
            <a:spAutoFit/>
          </a:bodyPr>
          <a:lstStyle>
            <a:defPPr>
              <a:defRPr lang="it-IT"/>
            </a:defPPr>
            <a:lvl1pPr marL="0" algn="l" defTabSz="984260" rtl="0" eaLnBrk="1" latinLnBrk="0" hangingPunct="1">
              <a:defRPr sz="1938" kern="1200">
                <a:solidFill>
                  <a:schemeClr val="tx1"/>
                </a:solidFill>
                <a:latin typeface="+mn-lt"/>
                <a:ea typeface="+mn-ea"/>
                <a:cs typeface="+mn-cs"/>
              </a:defRPr>
            </a:lvl1pPr>
            <a:lvl2pPr marL="492130" algn="l" defTabSz="984260" rtl="0" eaLnBrk="1" latinLnBrk="0" hangingPunct="1">
              <a:defRPr sz="1938" kern="1200">
                <a:solidFill>
                  <a:schemeClr val="tx1"/>
                </a:solidFill>
                <a:latin typeface="+mn-lt"/>
                <a:ea typeface="+mn-ea"/>
                <a:cs typeface="+mn-cs"/>
              </a:defRPr>
            </a:lvl2pPr>
            <a:lvl3pPr marL="984260" algn="l" defTabSz="984260" rtl="0" eaLnBrk="1" latinLnBrk="0" hangingPunct="1">
              <a:defRPr sz="1938" kern="1200">
                <a:solidFill>
                  <a:schemeClr val="tx1"/>
                </a:solidFill>
                <a:latin typeface="+mn-lt"/>
                <a:ea typeface="+mn-ea"/>
                <a:cs typeface="+mn-cs"/>
              </a:defRPr>
            </a:lvl3pPr>
            <a:lvl4pPr marL="1476390" algn="l" defTabSz="984260" rtl="0" eaLnBrk="1" latinLnBrk="0" hangingPunct="1">
              <a:defRPr sz="1938" kern="1200">
                <a:solidFill>
                  <a:schemeClr val="tx1"/>
                </a:solidFill>
                <a:latin typeface="+mn-lt"/>
                <a:ea typeface="+mn-ea"/>
                <a:cs typeface="+mn-cs"/>
              </a:defRPr>
            </a:lvl4pPr>
            <a:lvl5pPr marL="1968520" algn="l" defTabSz="984260" rtl="0" eaLnBrk="1" latinLnBrk="0" hangingPunct="1">
              <a:defRPr sz="1938" kern="1200">
                <a:solidFill>
                  <a:schemeClr val="tx1"/>
                </a:solidFill>
                <a:latin typeface="+mn-lt"/>
                <a:ea typeface="+mn-ea"/>
                <a:cs typeface="+mn-cs"/>
              </a:defRPr>
            </a:lvl5pPr>
            <a:lvl6pPr marL="2460650" algn="l" defTabSz="984260" rtl="0" eaLnBrk="1" latinLnBrk="0" hangingPunct="1">
              <a:defRPr sz="1938" kern="1200">
                <a:solidFill>
                  <a:schemeClr val="tx1"/>
                </a:solidFill>
                <a:latin typeface="+mn-lt"/>
                <a:ea typeface="+mn-ea"/>
                <a:cs typeface="+mn-cs"/>
              </a:defRPr>
            </a:lvl6pPr>
            <a:lvl7pPr marL="2952780" algn="l" defTabSz="984260" rtl="0" eaLnBrk="1" latinLnBrk="0" hangingPunct="1">
              <a:defRPr sz="1938" kern="1200">
                <a:solidFill>
                  <a:schemeClr val="tx1"/>
                </a:solidFill>
                <a:latin typeface="+mn-lt"/>
                <a:ea typeface="+mn-ea"/>
                <a:cs typeface="+mn-cs"/>
              </a:defRPr>
            </a:lvl7pPr>
            <a:lvl8pPr marL="3444911" algn="l" defTabSz="984260" rtl="0" eaLnBrk="1" latinLnBrk="0" hangingPunct="1">
              <a:defRPr sz="1938" kern="1200">
                <a:solidFill>
                  <a:schemeClr val="tx1"/>
                </a:solidFill>
                <a:latin typeface="+mn-lt"/>
                <a:ea typeface="+mn-ea"/>
                <a:cs typeface="+mn-cs"/>
              </a:defRPr>
            </a:lvl8pPr>
            <a:lvl9pPr marL="3937041" algn="l" defTabSz="984260" rtl="0" eaLnBrk="1" latinLnBrk="0" hangingPunct="1">
              <a:defRPr sz="1938" kern="1200">
                <a:solidFill>
                  <a:schemeClr val="tx1"/>
                </a:solidFill>
                <a:latin typeface="+mn-lt"/>
                <a:ea typeface="+mn-ea"/>
                <a:cs typeface="+mn-cs"/>
              </a:defRPr>
            </a:lvl9pPr>
          </a:lstStyle>
          <a:p>
            <a:r>
              <a:rPr lang="it-IT" sz="2004" b="1" dirty="0">
                <a:solidFill>
                  <a:srgbClr val="0000FF"/>
                </a:solidFill>
                <a:latin typeface="+mj-lt"/>
              </a:rPr>
              <a:t>TAR Calabria (sentenza 25 luglio 2024, n. 483)</a:t>
            </a:r>
            <a:endParaRPr lang="it-IT" sz="2004" dirty="0">
              <a:solidFill>
                <a:srgbClr val="0000FF"/>
              </a:solidFill>
              <a:latin typeface="+mj-lt"/>
            </a:endParaRPr>
          </a:p>
        </p:txBody>
      </p:sp>
      <p:sp>
        <p:nvSpPr>
          <p:cNvPr id="5" name="Rettangolo 4"/>
          <p:cNvSpPr/>
          <p:nvPr/>
        </p:nvSpPr>
        <p:spPr>
          <a:xfrm>
            <a:off x="1056301" y="2436333"/>
            <a:ext cx="10308476" cy="2782108"/>
          </a:xfrm>
          <a:prstGeom prst="rect">
            <a:avLst/>
          </a:prstGeom>
        </p:spPr>
        <p:txBody>
          <a:bodyPr wrap="square">
            <a:spAutoFit/>
          </a:bodyPr>
          <a:lstStyle>
            <a:defPPr>
              <a:defRPr lang="it-IT"/>
            </a:defPPr>
            <a:lvl1pPr marL="0" algn="l" defTabSz="984260" rtl="0" eaLnBrk="1" latinLnBrk="0" hangingPunct="1">
              <a:defRPr sz="1938" kern="1200">
                <a:solidFill>
                  <a:schemeClr val="tx1"/>
                </a:solidFill>
                <a:latin typeface="+mn-lt"/>
                <a:ea typeface="+mn-ea"/>
                <a:cs typeface="+mn-cs"/>
              </a:defRPr>
            </a:lvl1pPr>
            <a:lvl2pPr marL="492130" algn="l" defTabSz="984260" rtl="0" eaLnBrk="1" latinLnBrk="0" hangingPunct="1">
              <a:defRPr sz="1938" kern="1200">
                <a:solidFill>
                  <a:schemeClr val="tx1"/>
                </a:solidFill>
                <a:latin typeface="+mn-lt"/>
                <a:ea typeface="+mn-ea"/>
                <a:cs typeface="+mn-cs"/>
              </a:defRPr>
            </a:lvl2pPr>
            <a:lvl3pPr marL="984260" algn="l" defTabSz="984260" rtl="0" eaLnBrk="1" latinLnBrk="0" hangingPunct="1">
              <a:defRPr sz="1938" kern="1200">
                <a:solidFill>
                  <a:schemeClr val="tx1"/>
                </a:solidFill>
                <a:latin typeface="+mn-lt"/>
                <a:ea typeface="+mn-ea"/>
                <a:cs typeface="+mn-cs"/>
              </a:defRPr>
            </a:lvl3pPr>
            <a:lvl4pPr marL="1476390" algn="l" defTabSz="984260" rtl="0" eaLnBrk="1" latinLnBrk="0" hangingPunct="1">
              <a:defRPr sz="1938" kern="1200">
                <a:solidFill>
                  <a:schemeClr val="tx1"/>
                </a:solidFill>
                <a:latin typeface="+mn-lt"/>
                <a:ea typeface="+mn-ea"/>
                <a:cs typeface="+mn-cs"/>
              </a:defRPr>
            </a:lvl4pPr>
            <a:lvl5pPr marL="1968520" algn="l" defTabSz="984260" rtl="0" eaLnBrk="1" latinLnBrk="0" hangingPunct="1">
              <a:defRPr sz="1938" kern="1200">
                <a:solidFill>
                  <a:schemeClr val="tx1"/>
                </a:solidFill>
                <a:latin typeface="+mn-lt"/>
                <a:ea typeface="+mn-ea"/>
                <a:cs typeface="+mn-cs"/>
              </a:defRPr>
            </a:lvl5pPr>
            <a:lvl6pPr marL="2460650" algn="l" defTabSz="984260" rtl="0" eaLnBrk="1" latinLnBrk="0" hangingPunct="1">
              <a:defRPr sz="1938" kern="1200">
                <a:solidFill>
                  <a:schemeClr val="tx1"/>
                </a:solidFill>
                <a:latin typeface="+mn-lt"/>
                <a:ea typeface="+mn-ea"/>
                <a:cs typeface="+mn-cs"/>
              </a:defRPr>
            </a:lvl6pPr>
            <a:lvl7pPr marL="2952780" algn="l" defTabSz="984260" rtl="0" eaLnBrk="1" latinLnBrk="0" hangingPunct="1">
              <a:defRPr sz="1938" kern="1200">
                <a:solidFill>
                  <a:schemeClr val="tx1"/>
                </a:solidFill>
                <a:latin typeface="+mn-lt"/>
                <a:ea typeface="+mn-ea"/>
                <a:cs typeface="+mn-cs"/>
              </a:defRPr>
            </a:lvl7pPr>
            <a:lvl8pPr marL="3444911" algn="l" defTabSz="984260" rtl="0" eaLnBrk="1" latinLnBrk="0" hangingPunct="1">
              <a:defRPr sz="1938" kern="1200">
                <a:solidFill>
                  <a:schemeClr val="tx1"/>
                </a:solidFill>
                <a:latin typeface="+mn-lt"/>
                <a:ea typeface="+mn-ea"/>
                <a:cs typeface="+mn-cs"/>
              </a:defRPr>
            </a:lvl8pPr>
            <a:lvl9pPr marL="3937041" algn="l" defTabSz="984260" rtl="0" eaLnBrk="1" latinLnBrk="0" hangingPunct="1">
              <a:defRPr sz="1938" kern="1200">
                <a:solidFill>
                  <a:schemeClr val="tx1"/>
                </a:solidFill>
                <a:latin typeface="+mn-lt"/>
                <a:ea typeface="+mn-ea"/>
                <a:cs typeface="+mn-cs"/>
              </a:defRPr>
            </a:lvl9pPr>
          </a:lstStyle>
          <a:p>
            <a:br>
              <a:rPr lang="it-IT" sz="1942" dirty="0">
                <a:solidFill>
                  <a:srgbClr val="404040"/>
                </a:solidFill>
                <a:latin typeface="Lato"/>
              </a:rPr>
            </a:br>
            <a:r>
              <a:rPr lang="it-IT" sz="1942" dirty="0">
                <a:solidFill>
                  <a:srgbClr val="FF0000"/>
                </a:solidFill>
                <a:latin typeface="Lato"/>
              </a:rPr>
              <a:t>- esclude </a:t>
            </a:r>
            <a:r>
              <a:rPr lang="it-IT" sz="1942" dirty="0">
                <a:solidFill>
                  <a:srgbClr val="404040"/>
                </a:solidFill>
                <a:latin typeface="Lato"/>
              </a:rPr>
              <a:t>che l’ammissibilità nelle gare di un ribasso oltre le soglie del D. Min. Giustizia 17/06/2016 dell’importo a base di gara possa pregiudicare le finalità di tutela dei professionisti perseguite con la </a:t>
            </a:r>
            <a:r>
              <a:rPr lang="it-IT" sz="1942" u="sng" dirty="0">
                <a:solidFill>
                  <a:srgbClr val="0000FF"/>
                </a:solidFill>
                <a:latin typeface="Lato"/>
                <a:hlinkClick r:id="rId2"/>
              </a:rPr>
              <a:t>L. 49/2023</a:t>
            </a:r>
            <a:r>
              <a:rPr lang="it-IT" sz="1942" dirty="0">
                <a:solidFill>
                  <a:srgbClr val="404040"/>
                </a:solidFill>
                <a:latin typeface="Lato"/>
              </a:rPr>
              <a:t>. </a:t>
            </a:r>
          </a:p>
          <a:p>
            <a:endParaRPr lang="it-IT" sz="1942" dirty="0">
              <a:solidFill>
                <a:srgbClr val="404040"/>
              </a:solidFill>
              <a:latin typeface="Lato"/>
            </a:endParaRPr>
          </a:p>
          <a:p>
            <a:r>
              <a:rPr lang="it-IT" sz="1942" dirty="0">
                <a:solidFill>
                  <a:srgbClr val="FF0000"/>
                </a:solidFill>
                <a:latin typeface="Lato"/>
              </a:rPr>
              <a:t>- ritiene </a:t>
            </a:r>
            <a:r>
              <a:rPr lang="it-IT" sz="1942" dirty="0">
                <a:solidFill>
                  <a:srgbClr val="404040"/>
                </a:solidFill>
                <a:latin typeface="Lato"/>
              </a:rPr>
              <a:t>che l’espressa previsione dell’applicazione dell’equo compenso anche ai rapporti con la pubblica amministrazione non ne implica </a:t>
            </a:r>
            <a:r>
              <a:rPr lang="it-IT" sz="1942" i="1" dirty="0">
                <a:solidFill>
                  <a:srgbClr val="404040"/>
                </a:solidFill>
                <a:latin typeface="Lato"/>
              </a:rPr>
              <a:t>tout court</a:t>
            </a:r>
            <a:r>
              <a:rPr lang="it-IT" sz="1942" dirty="0">
                <a:solidFill>
                  <a:srgbClr val="404040"/>
                </a:solidFill>
                <a:latin typeface="Lato"/>
              </a:rPr>
              <a:t> l’operatività nell’ambito </a:t>
            </a:r>
            <a:r>
              <a:rPr lang="it-IT" sz="1942" dirty="0" err="1">
                <a:solidFill>
                  <a:srgbClr val="404040"/>
                </a:solidFill>
                <a:latin typeface="Lato"/>
              </a:rPr>
              <a:t>deiservizi</a:t>
            </a:r>
            <a:r>
              <a:rPr lang="it-IT" sz="1942" dirty="0">
                <a:solidFill>
                  <a:srgbClr val="404040"/>
                </a:solidFill>
                <a:latin typeface="Lato"/>
              </a:rPr>
              <a:t> di ingegneria e architettura</a:t>
            </a:r>
          </a:p>
          <a:p>
            <a:r>
              <a:rPr lang="it-IT" sz="1942" dirty="0">
                <a:solidFill>
                  <a:srgbClr val="1F1F1F"/>
                </a:solidFill>
                <a:latin typeface="Google Sans"/>
              </a:rPr>
              <a:t> </a:t>
            </a:r>
            <a:endParaRPr lang="it-IT" sz="1942" dirty="0"/>
          </a:p>
        </p:txBody>
      </p:sp>
      <p:grpSp>
        <p:nvGrpSpPr>
          <p:cNvPr id="2" name="Gruppo 1">
            <a:extLst>
              <a:ext uri="{FF2B5EF4-FFF2-40B4-BE49-F238E27FC236}">
                <a16:creationId xmlns:a16="http://schemas.microsoft.com/office/drawing/2014/main" id="{17FE2541-1FF0-097D-ABC8-A3161232C1DE}"/>
              </a:ext>
            </a:extLst>
          </p:cNvPr>
          <p:cNvGrpSpPr/>
          <p:nvPr/>
        </p:nvGrpSpPr>
        <p:grpSpPr>
          <a:xfrm>
            <a:off x="0" y="-15910"/>
            <a:ext cx="12192001" cy="6873910"/>
            <a:chOff x="0" y="-15910"/>
            <a:chExt cx="12192001" cy="6873910"/>
          </a:xfrm>
        </p:grpSpPr>
        <p:sp>
          <p:nvSpPr>
            <p:cNvPr id="3" name="Rettangolo 2">
              <a:extLst>
                <a:ext uri="{FF2B5EF4-FFF2-40B4-BE49-F238E27FC236}">
                  <a16:creationId xmlns:a16="http://schemas.microsoft.com/office/drawing/2014/main" id="{B7E6B864-5153-5D54-874E-6611D45A7064}"/>
                </a:ext>
              </a:extLst>
            </p:cNvPr>
            <p:cNvSpPr/>
            <p:nvPr/>
          </p:nvSpPr>
          <p:spPr>
            <a:xfrm>
              <a:off x="0" y="-15910"/>
              <a:ext cx="12192001" cy="402956"/>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Assemblea annuale degli iscritti e convegno deontologico</a:t>
              </a:r>
            </a:p>
          </p:txBody>
        </p:sp>
        <p:sp>
          <p:nvSpPr>
            <p:cNvPr id="6" name="Rettangolo 5">
              <a:extLst>
                <a:ext uri="{FF2B5EF4-FFF2-40B4-BE49-F238E27FC236}">
                  <a16:creationId xmlns:a16="http://schemas.microsoft.com/office/drawing/2014/main" id="{0DD1090B-33EE-E9ED-AB4D-8F9585D7CBB8}"/>
                </a:ext>
              </a:extLst>
            </p:cNvPr>
            <p:cNvSpPr/>
            <p:nvPr/>
          </p:nvSpPr>
          <p:spPr>
            <a:xfrm>
              <a:off x="0" y="6409412"/>
              <a:ext cx="12192001" cy="44858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Ancona, venerdì 6 dicembre 2024</a:t>
              </a:r>
              <a:endParaRPr lang="it-IT" sz="1400" i="0" u="none" strike="noStrike" baseline="0" dirty="0">
                <a:solidFill>
                  <a:schemeClr val="bg1"/>
                </a:solidFill>
                <a:latin typeface="Myriad-Bold"/>
              </a:endParaRPr>
            </a:p>
          </p:txBody>
        </p:sp>
        <p:pic>
          <p:nvPicPr>
            <p:cNvPr id="7" name="Immagine 6" descr="Immagine che contiene Carattere, Elementi grafici, schermata, grafica&#10;&#10;Descrizione generata automaticamente">
              <a:extLst>
                <a:ext uri="{FF2B5EF4-FFF2-40B4-BE49-F238E27FC236}">
                  <a16:creationId xmlns:a16="http://schemas.microsoft.com/office/drawing/2014/main" id="{87FCB1D0-F2CE-E7EF-E28E-BDEEA215C8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2134" y="8603"/>
              <a:ext cx="1245352" cy="363930"/>
            </a:xfrm>
            <a:prstGeom prst="rect">
              <a:avLst/>
            </a:prstGeom>
          </p:spPr>
        </p:pic>
        <p:pic>
          <p:nvPicPr>
            <p:cNvPr id="8" name="Immagine 7" descr="Immagine che contiene aria aperta, natura, paesaggio, nuvola&#10;&#10;Descrizione generata automaticamente">
              <a:extLst>
                <a:ext uri="{FF2B5EF4-FFF2-40B4-BE49-F238E27FC236}">
                  <a16:creationId xmlns:a16="http://schemas.microsoft.com/office/drawing/2014/main" id="{E70E24FD-E1B8-9DE1-CD00-7D399F533036}"/>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0" y="672281"/>
              <a:ext cx="12192000" cy="5475957"/>
            </a:xfrm>
            <a:prstGeom prst="rect">
              <a:avLst/>
            </a:prstGeom>
          </p:spPr>
        </p:pic>
      </p:grpSp>
    </p:spTree>
    <p:extLst>
      <p:ext uri="{BB962C8B-B14F-4D97-AF65-F5344CB8AC3E}">
        <p14:creationId xmlns:p14="http://schemas.microsoft.com/office/powerpoint/2010/main" val="1607884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51C89-D08C-BAA9-92D3-2546FF9E1509}"/>
            </a:ext>
          </a:extLst>
        </p:cNvPr>
        <p:cNvGrpSpPr/>
        <p:nvPr/>
      </p:nvGrpSpPr>
      <p:grpSpPr>
        <a:xfrm>
          <a:off x="0" y="0"/>
          <a:ext cx="0" cy="0"/>
          <a:chOff x="0" y="0"/>
          <a:chExt cx="0" cy="0"/>
        </a:xfrm>
      </p:grpSpPr>
      <p:grpSp>
        <p:nvGrpSpPr>
          <p:cNvPr id="2" name="Gruppo 1">
            <a:extLst>
              <a:ext uri="{FF2B5EF4-FFF2-40B4-BE49-F238E27FC236}">
                <a16:creationId xmlns:a16="http://schemas.microsoft.com/office/drawing/2014/main" id="{120300F9-F43A-9605-3E6F-215D59E82520}"/>
              </a:ext>
            </a:extLst>
          </p:cNvPr>
          <p:cNvGrpSpPr/>
          <p:nvPr/>
        </p:nvGrpSpPr>
        <p:grpSpPr>
          <a:xfrm>
            <a:off x="0" y="-15910"/>
            <a:ext cx="12192001" cy="6873910"/>
            <a:chOff x="0" y="-15910"/>
            <a:chExt cx="12192001" cy="6873910"/>
          </a:xfrm>
        </p:grpSpPr>
        <p:sp>
          <p:nvSpPr>
            <p:cNvPr id="20" name="Rettangolo 19">
              <a:extLst>
                <a:ext uri="{FF2B5EF4-FFF2-40B4-BE49-F238E27FC236}">
                  <a16:creationId xmlns:a16="http://schemas.microsoft.com/office/drawing/2014/main" id="{56ADB598-1312-EC15-A280-5D8FE92F1A1A}"/>
                </a:ext>
              </a:extLst>
            </p:cNvPr>
            <p:cNvSpPr/>
            <p:nvPr/>
          </p:nvSpPr>
          <p:spPr>
            <a:xfrm>
              <a:off x="0" y="-15910"/>
              <a:ext cx="12192001" cy="402956"/>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Assemblea annuale degli iscritti e convegno deontologico</a:t>
              </a:r>
            </a:p>
          </p:txBody>
        </p:sp>
        <p:sp>
          <p:nvSpPr>
            <p:cNvPr id="8" name="Rettangolo 7">
              <a:extLst>
                <a:ext uri="{FF2B5EF4-FFF2-40B4-BE49-F238E27FC236}">
                  <a16:creationId xmlns:a16="http://schemas.microsoft.com/office/drawing/2014/main" id="{4901EB1D-ADEC-C738-6265-E70DE2547306}"/>
                </a:ext>
              </a:extLst>
            </p:cNvPr>
            <p:cNvSpPr/>
            <p:nvPr/>
          </p:nvSpPr>
          <p:spPr>
            <a:xfrm>
              <a:off x="0" y="6409412"/>
              <a:ext cx="12192001" cy="44858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Ancona, venerdì 6 dicembre 2024</a:t>
              </a:r>
              <a:endParaRPr lang="it-IT" sz="1400" i="0" u="none" strike="noStrike" baseline="0" dirty="0">
                <a:solidFill>
                  <a:schemeClr val="bg1"/>
                </a:solidFill>
                <a:latin typeface="Myriad-Bold"/>
              </a:endParaRPr>
            </a:p>
          </p:txBody>
        </p:sp>
        <p:pic>
          <p:nvPicPr>
            <p:cNvPr id="9" name="Immagine 8" descr="Immagine che contiene Carattere, Elementi grafici, schermata, grafica&#10;&#10;Descrizione generata automaticamente">
              <a:extLst>
                <a:ext uri="{FF2B5EF4-FFF2-40B4-BE49-F238E27FC236}">
                  <a16:creationId xmlns:a16="http://schemas.microsoft.com/office/drawing/2014/main" id="{FFD18D58-8A3B-D815-8719-82D38DBE91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2134" y="8603"/>
              <a:ext cx="1245352" cy="363930"/>
            </a:xfrm>
            <a:prstGeom prst="rect">
              <a:avLst/>
            </a:prstGeom>
          </p:spPr>
        </p:pic>
        <p:pic>
          <p:nvPicPr>
            <p:cNvPr id="11" name="Immagine 10" descr="Immagine che contiene aria aperta, natura, paesaggio, nuvola&#10;&#10;Descrizione generata automaticamente">
              <a:extLst>
                <a:ext uri="{FF2B5EF4-FFF2-40B4-BE49-F238E27FC236}">
                  <a16:creationId xmlns:a16="http://schemas.microsoft.com/office/drawing/2014/main" id="{F2306FF7-A2A1-1E17-FA5D-6ECF9572DD1C}"/>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0" y="672281"/>
              <a:ext cx="12192000" cy="5475957"/>
            </a:xfrm>
            <a:prstGeom prst="rect">
              <a:avLst/>
            </a:prstGeom>
          </p:spPr>
        </p:pic>
      </p:grpSp>
      <p:pic>
        <p:nvPicPr>
          <p:cNvPr id="4" name="Immagine 3">
            <a:extLst>
              <a:ext uri="{FF2B5EF4-FFF2-40B4-BE49-F238E27FC236}">
                <a16:creationId xmlns:a16="http://schemas.microsoft.com/office/drawing/2014/main" id="{C918BA4A-68B1-1DBD-ECDC-A3B8C8F8DE65}"/>
              </a:ext>
            </a:extLst>
          </p:cNvPr>
          <p:cNvPicPr>
            <a:picLocks noChangeAspect="1"/>
          </p:cNvPicPr>
          <p:nvPr/>
        </p:nvPicPr>
        <p:blipFill>
          <a:blip r:embed="rId5"/>
          <a:stretch>
            <a:fillRect/>
          </a:stretch>
        </p:blipFill>
        <p:spPr>
          <a:xfrm>
            <a:off x="968957" y="818985"/>
            <a:ext cx="4125212" cy="5011201"/>
          </a:xfrm>
          <a:prstGeom prst="rect">
            <a:avLst/>
          </a:prstGeom>
        </p:spPr>
      </p:pic>
      <p:sp>
        <p:nvSpPr>
          <p:cNvPr id="5" name="CasellaDiTesto 4">
            <a:extLst>
              <a:ext uri="{FF2B5EF4-FFF2-40B4-BE49-F238E27FC236}">
                <a16:creationId xmlns:a16="http://schemas.microsoft.com/office/drawing/2014/main" id="{E25FDB22-FF47-FF08-99CD-3928BA201526}"/>
              </a:ext>
            </a:extLst>
          </p:cNvPr>
          <p:cNvSpPr txBox="1"/>
          <p:nvPr/>
        </p:nvSpPr>
        <p:spPr>
          <a:xfrm>
            <a:off x="6063125" y="957650"/>
            <a:ext cx="4962683" cy="677108"/>
          </a:xfrm>
          <a:prstGeom prst="rect">
            <a:avLst/>
          </a:prstGeom>
          <a:noFill/>
        </p:spPr>
        <p:txBody>
          <a:bodyPr wrap="square" rtlCol="0">
            <a:spAutoFit/>
          </a:bodyPr>
          <a:lstStyle/>
          <a:p>
            <a:pPr algn="ctr"/>
            <a:r>
              <a:rPr lang="it-IT" sz="2000" dirty="0"/>
              <a:t>SCHEMA CORRETTIVO CODICE APPALTI </a:t>
            </a:r>
          </a:p>
          <a:p>
            <a:endParaRPr lang="it-IT" dirty="0"/>
          </a:p>
        </p:txBody>
      </p:sp>
      <p:pic>
        <p:nvPicPr>
          <p:cNvPr id="15" name="Immagine 14">
            <a:extLst>
              <a:ext uri="{FF2B5EF4-FFF2-40B4-BE49-F238E27FC236}">
                <a16:creationId xmlns:a16="http://schemas.microsoft.com/office/drawing/2014/main" id="{DE909AFF-7846-2C1E-2FFA-2BD6350EA676}"/>
              </a:ext>
            </a:extLst>
          </p:cNvPr>
          <p:cNvPicPr>
            <a:picLocks noChangeAspect="1"/>
          </p:cNvPicPr>
          <p:nvPr/>
        </p:nvPicPr>
        <p:blipFill>
          <a:blip r:embed="rId6"/>
          <a:stretch>
            <a:fillRect/>
          </a:stretch>
        </p:blipFill>
        <p:spPr>
          <a:xfrm>
            <a:off x="6063126" y="2597235"/>
            <a:ext cx="4962683" cy="3232951"/>
          </a:xfrm>
          <a:prstGeom prst="rect">
            <a:avLst/>
          </a:prstGeom>
        </p:spPr>
      </p:pic>
      <p:sp>
        <p:nvSpPr>
          <p:cNvPr id="17" name="Rettangolo 16">
            <a:extLst>
              <a:ext uri="{FF2B5EF4-FFF2-40B4-BE49-F238E27FC236}">
                <a16:creationId xmlns:a16="http://schemas.microsoft.com/office/drawing/2014/main" id="{3B0423A8-51C3-223A-435D-16DF066FAB14}"/>
              </a:ext>
            </a:extLst>
          </p:cNvPr>
          <p:cNvSpPr/>
          <p:nvPr/>
        </p:nvSpPr>
        <p:spPr>
          <a:xfrm>
            <a:off x="6313336" y="4245996"/>
            <a:ext cx="4460682" cy="150279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996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quo compenso: Miceli “apprezzamento, passo importante soprattutto per i  giovan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9757" y="1602852"/>
            <a:ext cx="5584550" cy="2531663"/>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3632714" y="1100249"/>
            <a:ext cx="4926575" cy="764301"/>
          </a:xfrm>
          <a:prstGeom prst="rect">
            <a:avLst/>
          </a:prstGeom>
        </p:spPr>
        <p:txBody>
          <a:bodyPr wrap="square">
            <a:spAutoFit/>
          </a:bodyPr>
          <a:lstStyle>
            <a:defPPr>
              <a:defRPr lang="it-IT"/>
            </a:defPPr>
            <a:lvl1pPr marL="0" algn="l" defTabSz="984260" rtl="0" eaLnBrk="1" latinLnBrk="0" hangingPunct="1">
              <a:defRPr sz="1938" kern="1200">
                <a:solidFill>
                  <a:schemeClr val="tx1"/>
                </a:solidFill>
                <a:latin typeface="+mn-lt"/>
                <a:ea typeface="+mn-ea"/>
                <a:cs typeface="+mn-cs"/>
              </a:defRPr>
            </a:lvl1pPr>
            <a:lvl2pPr marL="492130" algn="l" defTabSz="984260" rtl="0" eaLnBrk="1" latinLnBrk="0" hangingPunct="1">
              <a:defRPr sz="1938" kern="1200">
                <a:solidFill>
                  <a:schemeClr val="tx1"/>
                </a:solidFill>
                <a:latin typeface="+mn-lt"/>
                <a:ea typeface="+mn-ea"/>
                <a:cs typeface="+mn-cs"/>
              </a:defRPr>
            </a:lvl2pPr>
            <a:lvl3pPr marL="984260" algn="l" defTabSz="984260" rtl="0" eaLnBrk="1" latinLnBrk="0" hangingPunct="1">
              <a:defRPr sz="1938" kern="1200">
                <a:solidFill>
                  <a:schemeClr val="tx1"/>
                </a:solidFill>
                <a:latin typeface="+mn-lt"/>
                <a:ea typeface="+mn-ea"/>
                <a:cs typeface="+mn-cs"/>
              </a:defRPr>
            </a:lvl3pPr>
            <a:lvl4pPr marL="1476390" algn="l" defTabSz="984260" rtl="0" eaLnBrk="1" latinLnBrk="0" hangingPunct="1">
              <a:defRPr sz="1938" kern="1200">
                <a:solidFill>
                  <a:schemeClr val="tx1"/>
                </a:solidFill>
                <a:latin typeface="+mn-lt"/>
                <a:ea typeface="+mn-ea"/>
                <a:cs typeface="+mn-cs"/>
              </a:defRPr>
            </a:lvl4pPr>
            <a:lvl5pPr marL="1968520" algn="l" defTabSz="984260" rtl="0" eaLnBrk="1" latinLnBrk="0" hangingPunct="1">
              <a:defRPr sz="1938" kern="1200">
                <a:solidFill>
                  <a:schemeClr val="tx1"/>
                </a:solidFill>
                <a:latin typeface="+mn-lt"/>
                <a:ea typeface="+mn-ea"/>
                <a:cs typeface="+mn-cs"/>
              </a:defRPr>
            </a:lvl5pPr>
            <a:lvl6pPr marL="2460650" algn="l" defTabSz="984260" rtl="0" eaLnBrk="1" latinLnBrk="0" hangingPunct="1">
              <a:defRPr sz="1938" kern="1200">
                <a:solidFill>
                  <a:schemeClr val="tx1"/>
                </a:solidFill>
                <a:latin typeface="+mn-lt"/>
                <a:ea typeface="+mn-ea"/>
                <a:cs typeface="+mn-cs"/>
              </a:defRPr>
            </a:lvl6pPr>
            <a:lvl7pPr marL="2952780" algn="l" defTabSz="984260" rtl="0" eaLnBrk="1" latinLnBrk="0" hangingPunct="1">
              <a:defRPr sz="1938" kern="1200">
                <a:solidFill>
                  <a:schemeClr val="tx1"/>
                </a:solidFill>
                <a:latin typeface="+mn-lt"/>
                <a:ea typeface="+mn-ea"/>
                <a:cs typeface="+mn-cs"/>
              </a:defRPr>
            </a:lvl7pPr>
            <a:lvl8pPr marL="3444911" algn="l" defTabSz="984260" rtl="0" eaLnBrk="1" latinLnBrk="0" hangingPunct="1">
              <a:defRPr sz="1938" kern="1200">
                <a:solidFill>
                  <a:schemeClr val="tx1"/>
                </a:solidFill>
                <a:latin typeface="+mn-lt"/>
                <a:ea typeface="+mn-ea"/>
                <a:cs typeface="+mn-cs"/>
              </a:defRPr>
            </a:lvl8pPr>
            <a:lvl9pPr marL="3937041" algn="l" defTabSz="984260" rtl="0" eaLnBrk="1" latinLnBrk="0" hangingPunct="1">
              <a:defRPr sz="1938" kern="1200">
                <a:solidFill>
                  <a:schemeClr val="tx1"/>
                </a:solidFill>
                <a:latin typeface="+mn-lt"/>
                <a:ea typeface="+mn-ea"/>
                <a:cs typeface="+mn-cs"/>
              </a:defRPr>
            </a:lvl9pPr>
          </a:lstStyle>
          <a:p>
            <a:pPr algn="ctr"/>
            <a:r>
              <a:rPr lang="it-IT" sz="1455" dirty="0"/>
              <a:t> </a:t>
            </a:r>
            <a:r>
              <a:rPr lang="it-IT" sz="1455" b="1" dirty="0">
                <a:solidFill>
                  <a:schemeClr val="accent2">
                    <a:lumMod val="50000"/>
                  </a:schemeClr>
                </a:solidFill>
                <a:latin typeface="Trebuchet MS" panose="020B0603020202020204" pitchFamily="34" charset="0"/>
              </a:rPr>
              <a:t>LEGGE 21 aprile 2023 , n. 49 .</a:t>
            </a:r>
          </a:p>
          <a:p>
            <a:pPr algn="ctr"/>
            <a:r>
              <a:rPr lang="it-IT" sz="1455" b="1" dirty="0">
                <a:solidFill>
                  <a:schemeClr val="accent2">
                    <a:lumMod val="50000"/>
                  </a:schemeClr>
                </a:solidFill>
                <a:latin typeface="Trebuchet MS" panose="020B0603020202020204" pitchFamily="34" charset="0"/>
              </a:rPr>
              <a:t> Disposizioni in materia di equo compenso delle prestazioni professionali. </a:t>
            </a:r>
          </a:p>
        </p:txBody>
      </p:sp>
      <p:sp>
        <p:nvSpPr>
          <p:cNvPr id="4" name="Rettangolo 3"/>
          <p:cNvSpPr/>
          <p:nvPr/>
        </p:nvSpPr>
        <p:spPr>
          <a:xfrm>
            <a:off x="3632714" y="2608178"/>
            <a:ext cx="4926575" cy="1510033"/>
          </a:xfrm>
          <a:prstGeom prst="rect">
            <a:avLst/>
          </a:prstGeom>
        </p:spPr>
        <p:txBody>
          <a:bodyPr wrap="square">
            <a:spAutoFit/>
          </a:bodyPr>
          <a:lstStyle>
            <a:defPPr>
              <a:defRPr lang="it-IT"/>
            </a:defPPr>
            <a:lvl1pPr marL="0" algn="l" defTabSz="984260" rtl="0" eaLnBrk="1" latinLnBrk="0" hangingPunct="1">
              <a:defRPr sz="1938" kern="1200">
                <a:solidFill>
                  <a:schemeClr val="tx1"/>
                </a:solidFill>
                <a:latin typeface="+mn-lt"/>
                <a:ea typeface="+mn-ea"/>
                <a:cs typeface="+mn-cs"/>
              </a:defRPr>
            </a:lvl1pPr>
            <a:lvl2pPr marL="492130" algn="l" defTabSz="984260" rtl="0" eaLnBrk="1" latinLnBrk="0" hangingPunct="1">
              <a:defRPr sz="1938" kern="1200">
                <a:solidFill>
                  <a:schemeClr val="tx1"/>
                </a:solidFill>
                <a:latin typeface="+mn-lt"/>
                <a:ea typeface="+mn-ea"/>
                <a:cs typeface="+mn-cs"/>
              </a:defRPr>
            </a:lvl2pPr>
            <a:lvl3pPr marL="984260" algn="l" defTabSz="984260" rtl="0" eaLnBrk="1" latinLnBrk="0" hangingPunct="1">
              <a:defRPr sz="1938" kern="1200">
                <a:solidFill>
                  <a:schemeClr val="tx1"/>
                </a:solidFill>
                <a:latin typeface="+mn-lt"/>
                <a:ea typeface="+mn-ea"/>
                <a:cs typeface="+mn-cs"/>
              </a:defRPr>
            </a:lvl3pPr>
            <a:lvl4pPr marL="1476390" algn="l" defTabSz="984260" rtl="0" eaLnBrk="1" latinLnBrk="0" hangingPunct="1">
              <a:defRPr sz="1938" kern="1200">
                <a:solidFill>
                  <a:schemeClr val="tx1"/>
                </a:solidFill>
                <a:latin typeface="+mn-lt"/>
                <a:ea typeface="+mn-ea"/>
                <a:cs typeface="+mn-cs"/>
              </a:defRPr>
            </a:lvl4pPr>
            <a:lvl5pPr marL="1968520" algn="l" defTabSz="984260" rtl="0" eaLnBrk="1" latinLnBrk="0" hangingPunct="1">
              <a:defRPr sz="1938" kern="1200">
                <a:solidFill>
                  <a:schemeClr val="tx1"/>
                </a:solidFill>
                <a:latin typeface="+mn-lt"/>
                <a:ea typeface="+mn-ea"/>
                <a:cs typeface="+mn-cs"/>
              </a:defRPr>
            </a:lvl5pPr>
            <a:lvl6pPr marL="2460650" algn="l" defTabSz="984260" rtl="0" eaLnBrk="1" latinLnBrk="0" hangingPunct="1">
              <a:defRPr sz="1938" kern="1200">
                <a:solidFill>
                  <a:schemeClr val="tx1"/>
                </a:solidFill>
                <a:latin typeface="+mn-lt"/>
                <a:ea typeface="+mn-ea"/>
                <a:cs typeface="+mn-cs"/>
              </a:defRPr>
            </a:lvl6pPr>
            <a:lvl7pPr marL="2952780" algn="l" defTabSz="984260" rtl="0" eaLnBrk="1" latinLnBrk="0" hangingPunct="1">
              <a:defRPr sz="1938" kern="1200">
                <a:solidFill>
                  <a:schemeClr val="tx1"/>
                </a:solidFill>
                <a:latin typeface="+mn-lt"/>
                <a:ea typeface="+mn-ea"/>
                <a:cs typeface="+mn-cs"/>
              </a:defRPr>
            </a:lvl7pPr>
            <a:lvl8pPr marL="3444911" algn="l" defTabSz="984260" rtl="0" eaLnBrk="1" latinLnBrk="0" hangingPunct="1">
              <a:defRPr sz="1938" kern="1200">
                <a:solidFill>
                  <a:schemeClr val="tx1"/>
                </a:solidFill>
                <a:latin typeface="+mn-lt"/>
                <a:ea typeface="+mn-ea"/>
                <a:cs typeface="+mn-cs"/>
              </a:defRPr>
            </a:lvl8pPr>
            <a:lvl9pPr marL="3937041" algn="l" defTabSz="984260" rtl="0" eaLnBrk="1" latinLnBrk="0" hangingPunct="1">
              <a:defRPr sz="1938" kern="1200">
                <a:solidFill>
                  <a:schemeClr val="tx1"/>
                </a:solidFill>
                <a:latin typeface="+mn-lt"/>
                <a:ea typeface="+mn-ea"/>
                <a:cs typeface="+mn-cs"/>
              </a:defRPr>
            </a:lvl9pPr>
          </a:lstStyle>
          <a:p>
            <a:r>
              <a:rPr lang="it-IT" sz="1455" dirty="0"/>
              <a:t> </a:t>
            </a:r>
            <a:r>
              <a:rPr lang="it-IT" sz="1293" dirty="0">
                <a:latin typeface="Trebuchet MS" panose="020B0603020202020204" pitchFamily="34" charset="0"/>
              </a:rPr>
              <a:t>Art. 1.</a:t>
            </a:r>
          </a:p>
          <a:p>
            <a:r>
              <a:rPr lang="it-IT" sz="1293" dirty="0">
                <a:latin typeface="Trebuchet MS" panose="020B0603020202020204" pitchFamily="34" charset="0"/>
              </a:rPr>
              <a:t> Definizione </a:t>
            </a:r>
          </a:p>
          <a:p>
            <a:r>
              <a:rPr lang="it-IT" sz="1293" dirty="0">
                <a:latin typeface="Trebuchet MS" panose="020B0603020202020204" pitchFamily="34" charset="0"/>
              </a:rPr>
              <a:t> 1. Ai fini della presente legge, per equo compenso si </a:t>
            </a:r>
          </a:p>
          <a:p>
            <a:r>
              <a:rPr lang="it-IT" sz="1293" dirty="0">
                <a:latin typeface="Trebuchet MS" panose="020B0603020202020204" pitchFamily="34" charset="0"/>
              </a:rPr>
              <a:t>intende la corresponsione di un compenso proporzionato </a:t>
            </a:r>
          </a:p>
          <a:p>
            <a:r>
              <a:rPr lang="it-IT" sz="1293" dirty="0">
                <a:latin typeface="Trebuchet MS" panose="020B0603020202020204" pitchFamily="34" charset="0"/>
              </a:rPr>
              <a:t>alla quantità e alla qualità del lavoro svolto, al contenuto </a:t>
            </a:r>
          </a:p>
          <a:p>
            <a:r>
              <a:rPr lang="it-IT" sz="1293" dirty="0">
                <a:latin typeface="Trebuchet MS" panose="020B0603020202020204" pitchFamily="34" charset="0"/>
              </a:rPr>
              <a:t>e alle caratteristiche della prestazione professionale, nonché conforme ai compensi previsti. </a:t>
            </a:r>
          </a:p>
        </p:txBody>
      </p:sp>
      <p:sp>
        <p:nvSpPr>
          <p:cNvPr id="5" name="Rettangolo 4"/>
          <p:cNvSpPr/>
          <p:nvPr/>
        </p:nvSpPr>
        <p:spPr>
          <a:xfrm>
            <a:off x="3682453" y="4393519"/>
            <a:ext cx="4926575" cy="888248"/>
          </a:xfrm>
          <a:prstGeom prst="rect">
            <a:avLst/>
          </a:prstGeom>
        </p:spPr>
        <p:txBody>
          <a:bodyPr wrap="square">
            <a:spAutoFit/>
          </a:bodyPr>
          <a:lstStyle>
            <a:defPPr>
              <a:defRPr lang="it-IT"/>
            </a:defPPr>
            <a:lvl1pPr marL="0" algn="l" defTabSz="984260" rtl="0" eaLnBrk="1" latinLnBrk="0" hangingPunct="1">
              <a:defRPr sz="1938" kern="1200">
                <a:solidFill>
                  <a:schemeClr val="tx1"/>
                </a:solidFill>
                <a:latin typeface="+mn-lt"/>
                <a:ea typeface="+mn-ea"/>
                <a:cs typeface="+mn-cs"/>
              </a:defRPr>
            </a:lvl1pPr>
            <a:lvl2pPr marL="492130" algn="l" defTabSz="984260" rtl="0" eaLnBrk="1" latinLnBrk="0" hangingPunct="1">
              <a:defRPr sz="1938" kern="1200">
                <a:solidFill>
                  <a:schemeClr val="tx1"/>
                </a:solidFill>
                <a:latin typeface="+mn-lt"/>
                <a:ea typeface="+mn-ea"/>
                <a:cs typeface="+mn-cs"/>
              </a:defRPr>
            </a:lvl2pPr>
            <a:lvl3pPr marL="984260" algn="l" defTabSz="984260" rtl="0" eaLnBrk="1" latinLnBrk="0" hangingPunct="1">
              <a:defRPr sz="1938" kern="1200">
                <a:solidFill>
                  <a:schemeClr val="tx1"/>
                </a:solidFill>
                <a:latin typeface="+mn-lt"/>
                <a:ea typeface="+mn-ea"/>
                <a:cs typeface="+mn-cs"/>
              </a:defRPr>
            </a:lvl3pPr>
            <a:lvl4pPr marL="1476390" algn="l" defTabSz="984260" rtl="0" eaLnBrk="1" latinLnBrk="0" hangingPunct="1">
              <a:defRPr sz="1938" kern="1200">
                <a:solidFill>
                  <a:schemeClr val="tx1"/>
                </a:solidFill>
                <a:latin typeface="+mn-lt"/>
                <a:ea typeface="+mn-ea"/>
                <a:cs typeface="+mn-cs"/>
              </a:defRPr>
            </a:lvl4pPr>
            <a:lvl5pPr marL="1968520" algn="l" defTabSz="984260" rtl="0" eaLnBrk="1" latinLnBrk="0" hangingPunct="1">
              <a:defRPr sz="1938" kern="1200">
                <a:solidFill>
                  <a:schemeClr val="tx1"/>
                </a:solidFill>
                <a:latin typeface="+mn-lt"/>
                <a:ea typeface="+mn-ea"/>
                <a:cs typeface="+mn-cs"/>
              </a:defRPr>
            </a:lvl5pPr>
            <a:lvl6pPr marL="2460650" algn="l" defTabSz="984260" rtl="0" eaLnBrk="1" latinLnBrk="0" hangingPunct="1">
              <a:defRPr sz="1938" kern="1200">
                <a:solidFill>
                  <a:schemeClr val="tx1"/>
                </a:solidFill>
                <a:latin typeface="+mn-lt"/>
                <a:ea typeface="+mn-ea"/>
                <a:cs typeface="+mn-cs"/>
              </a:defRPr>
            </a:lvl6pPr>
            <a:lvl7pPr marL="2952780" algn="l" defTabSz="984260" rtl="0" eaLnBrk="1" latinLnBrk="0" hangingPunct="1">
              <a:defRPr sz="1938" kern="1200">
                <a:solidFill>
                  <a:schemeClr val="tx1"/>
                </a:solidFill>
                <a:latin typeface="+mn-lt"/>
                <a:ea typeface="+mn-ea"/>
                <a:cs typeface="+mn-cs"/>
              </a:defRPr>
            </a:lvl7pPr>
            <a:lvl8pPr marL="3444911" algn="l" defTabSz="984260" rtl="0" eaLnBrk="1" latinLnBrk="0" hangingPunct="1">
              <a:defRPr sz="1938" kern="1200">
                <a:solidFill>
                  <a:schemeClr val="tx1"/>
                </a:solidFill>
                <a:latin typeface="+mn-lt"/>
                <a:ea typeface="+mn-ea"/>
                <a:cs typeface="+mn-cs"/>
              </a:defRPr>
            </a:lvl8pPr>
            <a:lvl9pPr marL="3937041" algn="l" defTabSz="984260" rtl="0" eaLnBrk="1" latinLnBrk="0" hangingPunct="1">
              <a:defRPr sz="1938" kern="1200">
                <a:solidFill>
                  <a:schemeClr val="tx1"/>
                </a:solidFill>
                <a:latin typeface="+mn-lt"/>
                <a:ea typeface="+mn-ea"/>
                <a:cs typeface="+mn-cs"/>
              </a:defRPr>
            </a:lvl9pPr>
          </a:lstStyle>
          <a:p>
            <a:r>
              <a:rPr lang="it-IT" sz="1293" dirty="0">
                <a:solidFill>
                  <a:srgbClr val="0070C0"/>
                </a:solidFill>
                <a:latin typeface="Trebuchet MS" panose="020B0603020202020204" pitchFamily="34" charset="0"/>
              </a:rPr>
              <a:t>b) per i professionisti iscritti agli ordini e collegi, dai decreti ministeriali adottati ai sensi dell’articolo 9 del decreto-legge 24 gennaio 2012, n. 1, convertito, con </a:t>
            </a:r>
            <a:r>
              <a:rPr lang="it-IT" sz="1293" dirty="0" err="1">
                <a:solidFill>
                  <a:srgbClr val="0070C0"/>
                </a:solidFill>
                <a:latin typeface="Trebuchet MS" panose="020B0603020202020204" pitchFamily="34" charset="0"/>
              </a:rPr>
              <a:t>modificazioni</a:t>
            </a:r>
            <a:r>
              <a:rPr lang="it-IT" sz="1293" dirty="0">
                <a:solidFill>
                  <a:srgbClr val="0070C0"/>
                </a:solidFill>
                <a:latin typeface="Trebuchet MS" panose="020B0603020202020204" pitchFamily="34" charset="0"/>
              </a:rPr>
              <a:t>, dalla legge 24 marzo 2012, n. 27 </a:t>
            </a:r>
          </a:p>
        </p:txBody>
      </p:sp>
      <p:sp>
        <p:nvSpPr>
          <p:cNvPr id="2" name="CasellaDiTesto 1">
            <a:extLst>
              <a:ext uri="{FF2B5EF4-FFF2-40B4-BE49-F238E27FC236}">
                <a16:creationId xmlns:a16="http://schemas.microsoft.com/office/drawing/2014/main" id="{FE67B13D-1AB4-F8CE-A81E-A579133ADAA5}"/>
              </a:ext>
            </a:extLst>
          </p:cNvPr>
          <p:cNvSpPr txBox="1"/>
          <p:nvPr/>
        </p:nvSpPr>
        <p:spPr>
          <a:xfrm>
            <a:off x="3577646" y="5338048"/>
            <a:ext cx="4811108" cy="696456"/>
          </a:xfrm>
          <a:prstGeom prst="rect">
            <a:avLst/>
          </a:prstGeom>
          <a:noFill/>
        </p:spPr>
        <p:txBody>
          <a:bodyPr wrap="square" rtlCol="0" anchor="ctr" anchorCtr="0">
            <a:noAutofit/>
          </a:bodyPr>
          <a:lstStyle>
            <a:defPPr>
              <a:defRPr lang="it-IT"/>
            </a:defPPr>
            <a:lvl1pPr marL="0" algn="l" defTabSz="984260" rtl="0" eaLnBrk="1" latinLnBrk="0" hangingPunct="1">
              <a:defRPr sz="1938" kern="1200">
                <a:solidFill>
                  <a:schemeClr val="tx1"/>
                </a:solidFill>
                <a:latin typeface="+mn-lt"/>
                <a:ea typeface="+mn-ea"/>
                <a:cs typeface="+mn-cs"/>
              </a:defRPr>
            </a:lvl1pPr>
            <a:lvl2pPr marL="492130" algn="l" defTabSz="984260" rtl="0" eaLnBrk="1" latinLnBrk="0" hangingPunct="1">
              <a:defRPr sz="1938" kern="1200">
                <a:solidFill>
                  <a:schemeClr val="tx1"/>
                </a:solidFill>
                <a:latin typeface="+mn-lt"/>
                <a:ea typeface="+mn-ea"/>
                <a:cs typeface="+mn-cs"/>
              </a:defRPr>
            </a:lvl2pPr>
            <a:lvl3pPr marL="984260" algn="l" defTabSz="984260" rtl="0" eaLnBrk="1" latinLnBrk="0" hangingPunct="1">
              <a:defRPr sz="1938" kern="1200">
                <a:solidFill>
                  <a:schemeClr val="tx1"/>
                </a:solidFill>
                <a:latin typeface="+mn-lt"/>
                <a:ea typeface="+mn-ea"/>
                <a:cs typeface="+mn-cs"/>
              </a:defRPr>
            </a:lvl3pPr>
            <a:lvl4pPr marL="1476390" algn="l" defTabSz="984260" rtl="0" eaLnBrk="1" latinLnBrk="0" hangingPunct="1">
              <a:defRPr sz="1938" kern="1200">
                <a:solidFill>
                  <a:schemeClr val="tx1"/>
                </a:solidFill>
                <a:latin typeface="+mn-lt"/>
                <a:ea typeface="+mn-ea"/>
                <a:cs typeface="+mn-cs"/>
              </a:defRPr>
            </a:lvl4pPr>
            <a:lvl5pPr marL="1968520" algn="l" defTabSz="984260" rtl="0" eaLnBrk="1" latinLnBrk="0" hangingPunct="1">
              <a:defRPr sz="1938" kern="1200">
                <a:solidFill>
                  <a:schemeClr val="tx1"/>
                </a:solidFill>
                <a:latin typeface="+mn-lt"/>
                <a:ea typeface="+mn-ea"/>
                <a:cs typeface="+mn-cs"/>
              </a:defRPr>
            </a:lvl5pPr>
            <a:lvl6pPr marL="2460650" algn="l" defTabSz="984260" rtl="0" eaLnBrk="1" latinLnBrk="0" hangingPunct="1">
              <a:defRPr sz="1938" kern="1200">
                <a:solidFill>
                  <a:schemeClr val="tx1"/>
                </a:solidFill>
                <a:latin typeface="+mn-lt"/>
                <a:ea typeface="+mn-ea"/>
                <a:cs typeface="+mn-cs"/>
              </a:defRPr>
            </a:lvl6pPr>
            <a:lvl7pPr marL="2952780" algn="l" defTabSz="984260" rtl="0" eaLnBrk="1" latinLnBrk="0" hangingPunct="1">
              <a:defRPr sz="1938" kern="1200">
                <a:solidFill>
                  <a:schemeClr val="tx1"/>
                </a:solidFill>
                <a:latin typeface="+mn-lt"/>
                <a:ea typeface="+mn-ea"/>
                <a:cs typeface="+mn-cs"/>
              </a:defRPr>
            </a:lvl7pPr>
            <a:lvl8pPr marL="3444911" algn="l" defTabSz="984260" rtl="0" eaLnBrk="1" latinLnBrk="0" hangingPunct="1">
              <a:defRPr sz="1938" kern="1200">
                <a:solidFill>
                  <a:schemeClr val="tx1"/>
                </a:solidFill>
                <a:latin typeface="+mn-lt"/>
                <a:ea typeface="+mn-ea"/>
                <a:cs typeface="+mn-cs"/>
              </a:defRPr>
            </a:lvl8pPr>
            <a:lvl9pPr marL="3937041" algn="l" defTabSz="984260" rtl="0" eaLnBrk="1" latinLnBrk="0" hangingPunct="1">
              <a:defRPr sz="1938" kern="1200">
                <a:solidFill>
                  <a:schemeClr val="tx1"/>
                </a:solidFill>
                <a:latin typeface="+mn-lt"/>
                <a:ea typeface="+mn-ea"/>
                <a:cs typeface="+mn-cs"/>
              </a:defRPr>
            </a:lvl9pPr>
          </a:lstStyle>
          <a:p>
            <a:pPr algn="ctr"/>
            <a:r>
              <a:rPr lang="it-IT" sz="1293" b="1" dirty="0">
                <a:effectLst>
                  <a:outerShdw blurRad="38100" dist="38100" dir="2700000" algn="tl">
                    <a:srgbClr val="000000">
                      <a:alpha val="43137"/>
                    </a:srgbClr>
                  </a:outerShdw>
                </a:effectLst>
                <a:latin typeface="Trebuchet MS" panose="020B0603020202020204" pitchFamily="34" charset="0"/>
              </a:rPr>
              <a:t>LE RICADUTE DELLE DISPOSIZIONI DEL D.M. PARAMETRI </a:t>
            </a:r>
          </a:p>
          <a:p>
            <a:pPr algn="ctr"/>
            <a:r>
              <a:rPr lang="it-IT" sz="1293" b="1" dirty="0">
                <a:effectLst>
                  <a:outerShdw blurRad="38100" dist="38100" dir="2700000" algn="tl">
                    <a:srgbClr val="000000">
                      <a:alpha val="43137"/>
                    </a:srgbClr>
                  </a:outerShdw>
                </a:effectLst>
                <a:latin typeface="Trebuchet MS" panose="020B0603020202020204" pitchFamily="34" charset="0"/>
              </a:rPr>
              <a:t>E DELLA LEGGE EQUO COMPENSO</a:t>
            </a:r>
          </a:p>
          <a:p>
            <a:endParaRPr lang="it-IT" sz="1455" dirty="0"/>
          </a:p>
        </p:txBody>
      </p:sp>
      <p:sp>
        <p:nvSpPr>
          <p:cNvPr id="9" name="CasellaDiTesto 8">
            <a:extLst>
              <a:ext uri="{FF2B5EF4-FFF2-40B4-BE49-F238E27FC236}">
                <a16:creationId xmlns:a16="http://schemas.microsoft.com/office/drawing/2014/main" id="{1ED59884-22C2-B3FF-1976-83280DCFC40F}"/>
              </a:ext>
            </a:extLst>
          </p:cNvPr>
          <p:cNvSpPr txBox="1"/>
          <p:nvPr/>
        </p:nvSpPr>
        <p:spPr>
          <a:xfrm>
            <a:off x="8314419" y="5430157"/>
            <a:ext cx="2898212" cy="416128"/>
          </a:xfrm>
          <a:prstGeom prst="rect">
            <a:avLst/>
          </a:prstGeom>
          <a:noFill/>
        </p:spPr>
        <p:txBody>
          <a:bodyPr wrap="square" rtlCol="0" anchor="ctr" anchorCtr="0">
            <a:noAutofit/>
          </a:bodyPr>
          <a:lstStyle>
            <a:defPPr>
              <a:defRPr lang="it-IT"/>
            </a:defPPr>
            <a:lvl1pPr marL="0" algn="l" defTabSz="984260" rtl="0" eaLnBrk="1" latinLnBrk="0" hangingPunct="1">
              <a:defRPr sz="1938" kern="1200">
                <a:solidFill>
                  <a:schemeClr val="tx1"/>
                </a:solidFill>
                <a:latin typeface="+mn-lt"/>
                <a:ea typeface="+mn-ea"/>
                <a:cs typeface="+mn-cs"/>
              </a:defRPr>
            </a:lvl1pPr>
            <a:lvl2pPr marL="492130" algn="l" defTabSz="984260" rtl="0" eaLnBrk="1" latinLnBrk="0" hangingPunct="1">
              <a:defRPr sz="1938" kern="1200">
                <a:solidFill>
                  <a:schemeClr val="tx1"/>
                </a:solidFill>
                <a:latin typeface="+mn-lt"/>
                <a:ea typeface="+mn-ea"/>
                <a:cs typeface="+mn-cs"/>
              </a:defRPr>
            </a:lvl2pPr>
            <a:lvl3pPr marL="984260" algn="l" defTabSz="984260" rtl="0" eaLnBrk="1" latinLnBrk="0" hangingPunct="1">
              <a:defRPr sz="1938" kern="1200">
                <a:solidFill>
                  <a:schemeClr val="tx1"/>
                </a:solidFill>
                <a:latin typeface="+mn-lt"/>
                <a:ea typeface="+mn-ea"/>
                <a:cs typeface="+mn-cs"/>
              </a:defRPr>
            </a:lvl3pPr>
            <a:lvl4pPr marL="1476390" algn="l" defTabSz="984260" rtl="0" eaLnBrk="1" latinLnBrk="0" hangingPunct="1">
              <a:defRPr sz="1938" kern="1200">
                <a:solidFill>
                  <a:schemeClr val="tx1"/>
                </a:solidFill>
                <a:latin typeface="+mn-lt"/>
                <a:ea typeface="+mn-ea"/>
                <a:cs typeface="+mn-cs"/>
              </a:defRPr>
            </a:lvl4pPr>
            <a:lvl5pPr marL="1968520" algn="l" defTabSz="984260" rtl="0" eaLnBrk="1" latinLnBrk="0" hangingPunct="1">
              <a:defRPr sz="1938" kern="1200">
                <a:solidFill>
                  <a:schemeClr val="tx1"/>
                </a:solidFill>
                <a:latin typeface="+mn-lt"/>
                <a:ea typeface="+mn-ea"/>
                <a:cs typeface="+mn-cs"/>
              </a:defRPr>
            </a:lvl5pPr>
            <a:lvl6pPr marL="2460650" algn="l" defTabSz="984260" rtl="0" eaLnBrk="1" latinLnBrk="0" hangingPunct="1">
              <a:defRPr sz="1938" kern="1200">
                <a:solidFill>
                  <a:schemeClr val="tx1"/>
                </a:solidFill>
                <a:latin typeface="+mn-lt"/>
                <a:ea typeface="+mn-ea"/>
                <a:cs typeface="+mn-cs"/>
              </a:defRPr>
            </a:lvl6pPr>
            <a:lvl7pPr marL="2952780" algn="l" defTabSz="984260" rtl="0" eaLnBrk="1" latinLnBrk="0" hangingPunct="1">
              <a:defRPr sz="1938" kern="1200">
                <a:solidFill>
                  <a:schemeClr val="tx1"/>
                </a:solidFill>
                <a:latin typeface="+mn-lt"/>
                <a:ea typeface="+mn-ea"/>
                <a:cs typeface="+mn-cs"/>
              </a:defRPr>
            </a:lvl7pPr>
            <a:lvl8pPr marL="3444911" algn="l" defTabSz="984260" rtl="0" eaLnBrk="1" latinLnBrk="0" hangingPunct="1">
              <a:defRPr sz="1938" kern="1200">
                <a:solidFill>
                  <a:schemeClr val="tx1"/>
                </a:solidFill>
                <a:latin typeface="+mn-lt"/>
                <a:ea typeface="+mn-ea"/>
                <a:cs typeface="+mn-cs"/>
              </a:defRPr>
            </a:lvl8pPr>
            <a:lvl9pPr marL="3937041" algn="l" defTabSz="984260" rtl="0" eaLnBrk="1" latinLnBrk="0" hangingPunct="1">
              <a:defRPr sz="1938" kern="1200">
                <a:solidFill>
                  <a:schemeClr val="tx1"/>
                </a:solidFill>
                <a:latin typeface="+mn-lt"/>
                <a:ea typeface="+mn-ea"/>
                <a:cs typeface="+mn-cs"/>
              </a:defRPr>
            </a:lvl9pPr>
          </a:lstStyle>
          <a:p>
            <a:r>
              <a:rPr lang="it-IT" sz="889" b="1" dirty="0" err="1">
                <a:solidFill>
                  <a:srgbClr val="C00000"/>
                </a:solidFill>
                <a:effectLst>
                  <a:outerShdw blurRad="38100" dist="38100" dir="2700000" algn="tl">
                    <a:srgbClr val="000000">
                      <a:alpha val="43137"/>
                    </a:srgbClr>
                  </a:outerShdw>
                </a:effectLst>
                <a:latin typeface="Trebuchet MS" panose="020B0603020202020204" pitchFamily="34" charset="0"/>
              </a:rPr>
              <a:t>Geol</a:t>
            </a:r>
            <a:r>
              <a:rPr lang="it-IT" sz="889" b="1" dirty="0">
                <a:solidFill>
                  <a:srgbClr val="C00000"/>
                </a:solidFill>
                <a:effectLst>
                  <a:outerShdw blurRad="38100" dist="38100" dir="2700000" algn="tl">
                    <a:srgbClr val="000000">
                      <a:alpha val="43137"/>
                    </a:srgbClr>
                  </a:outerShdw>
                </a:effectLst>
                <a:latin typeface="Trebuchet MS" panose="020B0603020202020204" pitchFamily="34" charset="0"/>
              </a:rPr>
              <a:t>. Filippo CAPPOTTO – Vicepresidente CNG</a:t>
            </a:r>
          </a:p>
          <a:p>
            <a:r>
              <a:rPr lang="it-IT" sz="889" b="1" dirty="0" err="1">
                <a:solidFill>
                  <a:srgbClr val="C00000"/>
                </a:solidFill>
                <a:effectLst>
                  <a:outerShdw blurRad="38100" dist="38100" dir="2700000" algn="tl">
                    <a:srgbClr val="000000">
                      <a:alpha val="43137"/>
                    </a:srgbClr>
                  </a:outerShdw>
                </a:effectLst>
                <a:latin typeface="Trebuchet MS" panose="020B0603020202020204" pitchFamily="34" charset="0"/>
              </a:rPr>
              <a:t>Geol</a:t>
            </a:r>
            <a:r>
              <a:rPr lang="it-IT" sz="889" b="1" dirty="0">
                <a:solidFill>
                  <a:srgbClr val="C00000"/>
                </a:solidFill>
                <a:effectLst>
                  <a:outerShdw blurRad="38100" dist="38100" dir="2700000" algn="tl">
                    <a:srgbClr val="000000">
                      <a:alpha val="43137"/>
                    </a:srgbClr>
                  </a:outerShdw>
                </a:effectLst>
                <a:latin typeface="Trebuchet MS" panose="020B0603020202020204" pitchFamily="34" charset="0"/>
              </a:rPr>
              <a:t>. Daniele Mercuri – Consigliere CNG</a:t>
            </a:r>
          </a:p>
          <a:p>
            <a:endParaRPr lang="it-IT" sz="1455" dirty="0">
              <a:solidFill>
                <a:srgbClr val="C00000"/>
              </a:solidFill>
            </a:endParaRPr>
          </a:p>
        </p:txBody>
      </p:sp>
      <p:grpSp>
        <p:nvGrpSpPr>
          <p:cNvPr id="6" name="Gruppo 5">
            <a:extLst>
              <a:ext uri="{FF2B5EF4-FFF2-40B4-BE49-F238E27FC236}">
                <a16:creationId xmlns:a16="http://schemas.microsoft.com/office/drawing/2014/main" id="{0E61D4E4-76A2-CF40-522F-6FC9427EE72B}"/>
              </a:ext>
            </a:extLst>
          </p:cNvPr>
          <p:cNvGrpSpPr/>
          <p:nvPr/>
        </p:nvGrpSpPr>
        <p:grpSpPr>
          <a:xfrm>
            <a:off x="0" y="-15910"/>
            <a:ext cx="12192001" cy="6873910"/>
            <a:chOff x="0" y="-15910"/>
            <a:chExt cx="12192001" cy="6873910"/>
          </a:xfrm>
        </p:grpSpPr>
        <p:sp>
          <p:nvSpPr>
            <p:cNvPr id="7" name="Rettangolo 6">
              <a:extLst>
                <a:ext uri="{FF2B5EF4-FFF2-40B4-BE49-F238E27FC236}">
                  <a16:creationId xmlns:a16="http://schemas.microsoft.com/office/drawing/2014/main" id="{DCC5FA78-0BEB-50CC-204E-8D8666C2BF33}"/>
                </a:ext>
              </a:extLst>
            </p:cNvPr>
            <p:cNvSpPr/>
            <p:nvPr/>
          </p:nvSpPr>
          <p:spPr>
            <a:xfrm>
              <a:off x="0" y="-15910"/>
              <a:ext cx="12192001" cy="402956"/>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Assemblea annuale degli iscritti e convegno deontologico</a:t>
              </a:r>
            </a:p>
          </p:txBody>
        </p:sp>
        <p:sp>
          <p:nvSpPr>
            <p:cNvPr id="8" name="Rettangolo 7">
              <a:extLst>
                <a:ext uri="{FF2B5EF4-FFF2-40B4-BE49-F238E27FC236}">
                  <a16:creationId xmlns:a16="http://schemas.microsoft.com/office/drawing/2014/main" id="{3E8B4B7F-A175-B820-D281-2C67C5D170DB}"/>
                </a:ext>
              </a:extLst>
            </p:cNvPr>
            <p:cNvSpPr/>
            <p:nvPr/>
          </p:nvSpPr>
          <p:spPr>
            <a:xfrm>
              <a:off x="0" y="6409412"/>
              <a:ext cx="12192001" cy="44858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Ancona, venerdì 6 dicembre 2024</a:t>
              </a:r>
              <a:endParaRPr lang="it-IT" sz="1400" i="0" u="none" strike="noStrike" baseline="0" dirty="0">
                <a:solidFill>
                  <a:schemeClr val="bg1"/>
                </a:solidFill>
                <a:latin typeface="Myriad-Bold"/>
              </a:endParaRPr>
            </a:p>
          </p:txBody>
        </p:sp>
        <p:pic>
          <p:nvPicPr>
            <p:cNvPr id="10" name="Immagine 9" descr="Immagine che contiene Carattere, Elementi grafici, schermata, grafica&#10;&#10;Descrizione generata automaticamente">
              <a:extLst>
                <a:ext uri="{FF2B5EF4-FFF2-40B4-BE49-F238E27FC236}">
                  <a16:creationId xmlns:a16="http://schemas.microsoft.com/office/drawing/2014/main" id="{AF0455C0-AA72-C69A-08C6-CAF68ECF21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2134" y="8603"/>
              <a:ext cx="1245352" cy="363930"/>
            </a:xfrm>
            <a:prstGeom prst="rect">
              <a:avLst/>
            </a:prstGeom>
          </p:spPr>
        </p:pic>
        <p:pic>
          <p:nvPicPr>
            <p:cNvPr id="11" name="Immagine 10" descr="Immagine che contiene aria aperta, natura, paesaggio, nuvola&#10;&#10;Descrizione generata automaticamente">
              <a:extLst>
                <a:ext uri="{FF2B5EF4-FFF2-40B4-BE49-F238E27FC236}">
                  <a16:creationId xmlns:a16="http://schemas.microsoft.com/office/drawing/2014/main" id="{1883A9E8-5C25-A2AC-CD6B-CF0ED86776BE}"/>
                </a:ext>
              </a:extLst>
            </p:cNvPr>
            <p:cNvPicPr>
              <a:picLocks noChangeAspect="1"/>
            </p:cNvPicPr>
            <p:nvPr/>
          </p:nvPicPr>
          <p:blipFill>
            <a:blip r:embed="rId5">
              <a:alphaModFix amt="30000"/>
              <a:extLst>
                <a:ext uri="{28A0092B-C50C-407E-A947-70E740481C1C}">
                  <a14:useLocalDpi xmlns:a14="http://schemas.microsoft.com/office/drawing/2010/main" val="0"/>
                </a:ext>
              </a:extLst>
            </a:blip>
            <a:stretch>
              <a:fillRect/>
            </a:stretch>
          </p:blipFill>
          <p:spPr>
            <a:xfrm>
              <a:off x="0" y="672281"/>
              <a:ext cx="12192000" cy="5475957"/>
            </a:xfrm>
            <a:prstGeom prst="rect">
              <a:avLst/>
            </a:prstGeom>
          </p:spPr>
        </p:pic>
      </p:grpSp>
    </p:spTree>
    <p:extLst>
      <p:ext uri="{BB962C8B-B14F-4D97-AF65-F5344CB8AC3E}">
        <p14:creationId xmlns:p14="http://schemas.microsoft.com/office/powerpoint/2010/main" val="19828545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CE034-044A-C928-058F-2474C8B4E7F7}"/>
            </a:ext>
          </a:extLst>
        </p:cNvPr>
        <p:cNvGrpSpPr/>
        <p:nvPr/>
      </p:nvGrpSpPr>
      <p:grpSpPr>
        <a:xfrm>
          <a:off x="0" y="0"/>
          <a:ext cx="0" cy="0"/>
          <a:chOff x="0" y="0"/>
          <a:chExt cx="0" cy="0"/>
        </a:xfrm>
      </p:grpSpPr>
      <p:grpSp>
        <p:nvGrpSpPr>
          <p:cNvPr id="2" name="Gruppo 1">
            <a:extLst>
              <a:ext uri="{FF2B5EF4-FFF2-40B4-BE49-F238E27FC236}">
                <a16:creationId xmlns:a16="http://schemas.microsoft.com/office/drawing/2014/main" id="{E1F8567D-9D41-E25F-28FD-01A63B1577A3}"/>
              </a:ext>
            </a:extLst>
          </p:cNvPr>
          <p:cNvGrpSpPr/>
          <p:nvPr/>
        </p:nvGrpSpPr>
        <p:grpSpPr>
          <a:xfrm>
            <a:off x="0" y="-15910"/>
            <a:ext cx="12192001" cy="6873910"/>
            <a:chOff x="0" y="-15910"/>
            <a:chExt cx="12192001" cy="6873910"/>
          </a:xfrm>
        </p:grpSpPr>
        <p:sp>
          <p:nvSpPr>
            <p:cNvPr id="20" name="Rettangolo 19">
              <a:extLst>
                <a:ext uri="{FF2B5EF4-FFF2-40B4-BE49-F238E27FC236}">
                  <a16:creationId xmlns:a16="http://schemas.microsoft.com/office/drawing/2014/main" id="{E5CE1739-0436-4B22-4DBC-147552CD70DA}"/>
                </a:ext>
              </a:extLst>
            </p:cNvPr>
            <p:cNvSpPr/>
            <p:nvPr/>
          </p:nvSpPr>
          <p:spPr>
            <a:xfrm>
              <a:off x="0" y="-15910"/>
              <a:ext cx="12192001" cy="402956"/>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Assemblea annuale degli iscritti e convegno deontologico</a:t>
              </a:r>
            </a:p>
          </p:txBody>
        </p:sp>
        <p:sp>
          <p:nvSpPr>
            <p:cNvPr id="8" name="Rettangolo 7">
              <a:extLst>
                <a:ext uri="{FF2B5EF4-FFF2-40B4-BE49-F238E27FC236}">
                  <a16:creationId xmlns:a16="http://schemas.microsoft.com/office/drawing/2014/main" id="{B5C39EF1-D926-783B-D691-AF7FC2E6BCE2}"/>
                </a:ext>
              </a:extLst>
            </p:cNvPr>
            <p:cNvSpPr/>
            <p:nvPr/>
          </p:nvSpPr>
          <p:spPr>
            <a:xfrm>
              <a:off x="0" y="6409412"/>
              <a:ext cx="12192001" cy="44858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Ancona, venerdì 6 dicembre 2024</a:t>
              </a:r>
              <a:endParaRPr lang="it-IT" sz="1400" i="0" u="none" strike="noStrike" baseline="0" dirty="0">
                <a:solidFill>
                  <a:schemeClr val="bg1"/>
                </a:solidFill>
                <a:latin typeface="Myriad-Bold"/>
              </a:endParaRPr>
            </a:p>
          </p:txBody>
        </p:sp>
        <p:pic>
          <p:nvPicPr>
            <p:cNvPr id="9" name="Immagine 8" descr="Immagine che contiene Carattere, Elementi grafici, schermata, grafica&#10;&#10;Descrizione generata automaticamente">
              <a:extLst>
                <a:ext uri="{FF2B5EF4-FFF2-40B4-BE49-F238E27FC236}">
                  <a16:creationId xmlns:a16="http://schemas.microsoft.com/office/drawing/2014/main" id="{3ABD7932-5679-25DF-0762-7824F6B622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2134" y="8603"/>
              <a:ext cx="1245352" cy="363930"/>
            </a:xfrm>
            <a:prstGeom prst="rect">
              <a:avLst/>
            </a:prstGeom>
          </p:spPr>
        </p:pic>
        <p:pic>
          <p:nvPicPr>
            <p:cNvPr id="11" name="Immagine 10" descr="Immagine che contiene aria aperta, natura, paesaggio, nuvola&#10;&#10;Descrizione generata automaticamente">
              <a:extLst>
                <a:ext uri="{FF2B5EF4-FFF2-40B4-BE49-F238E27FC236}">
                  <a16:creationId xmlns:a16="http://schemas.microsoft.com/office/drawing/2014/main" id="{1A778CE7-0956-49AE-ABFA-B371B26104A1}"/>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0" y="672281"/>
              <a:ext cx="12192000" cy="5475957"/>
            </a:xfrm>
            <a:prstGeom prst="rect">
              <a:avLst/>
            </a:prstGeom>
          </p:spPr>
        </p:pic>
      </p:grpSp>
      <p:pic>
        <p:nvPicPr>
          <p:cNvPr id="4" name="Immagine 3">
            <a:extLst>
              <a:ext uri="{FF2B5EF4-FFF2-40B4-BE49-F238E27FC236}">
                <a16:creationId xmlns:a16="http://schemas.microsoft.com/office/drawing/2014/main" id="{1C14D2B7-13FF-4D14-B10D-7CD4E7AF9CC3}"/>
              </a:ext>
            </a:extLst>
          </p:cNvPr>
          <p:cNvPicPr>
            <a:picLocks noChangeAspect="1"/>
          </p:cNvPicPr>
          <p:nvPr/>
        </p:nvPicPr>
        <p:blipFill>
          <a:blip r:embed="rId5"/>
          <a:stretch>
            <a:fillRect/>
          </a:stretch>
        </p:blipFill>
        <p:spPr>
          <a:xfrm>
            <a:off x="968957" y="818985"/>
            <a:ext cx="4125212" cy="5011201"/>
          </a:xfrm>
          <a:prstGeom prst="rect">
            <a:avLst/>
          </a:prstGeom>
        </p:spPr>
      </p:pic>
      <p:pic>
        <p:nvPicPr>
          <p:cNvPr id="13" name="Immagine 12">
            <a:extLst>
              <a:ext uri="{FF2B5EF4-FFF2-40B4-BE49-F238E27FC236}">
                <a16:creationId xmlns:a16="http://schemas.microsoft.com/office/drawing/2014/main" id="{3FBB45DB-6A65-000E-D996-5C1D80F8CD04}"/>
              </a:ext>
            </a:extLst>
          </p:cNvPr>
          <p:cNvPicPr>
            <a:picLocks noChangeAspect="1"/>
          </p:cNvPicPr>
          <p:nvPr/>
        </p:nvPicPr>
        <p:blipFill>
          <a:blip r:embed="rId6"/>
          <a:stretch>
            <a:fillRect/>
          </a:stretch>
        </p:blipFill>
        <p:spPr>
          <a:xfrm>
            <a:off x="5482326" y="818984"/>
            <a:ext cx="5449809" cy="3530379"/>
          </a:xfrm>
          <a:prstGeom prst="rect">
            <a:avLst/>
          </a:prstGeom>
        </p:spPr>
      </p:pic>
      <p:grpSp>
        <p:nvGrpSpPr>
          <p:cNvPr id="23" name="Gruppo 22">
            <a:extLst>
              <a:ext uri="{FF2B5EF4-FFF2-40B4-BE49-F238E27FC236}">
                <a16:creationId xmlns:a16="http://schemas.microsoft.com/office/drawing/2014/main" id="{42FFABE4-9208-ADFA-B910-50E0E667B612}"/>
              </a:ext>
            </a:extLst>
          </p:cNvPr>
          <p:cNvGrpSpPr/>
          <p:nvPr/>
        </p:nvGrpSpPr>
        <p:grpSpPr>
          <a:xfrm>
            <a:off x="6326587" y="1769529"/>
            <a:ext cx="5550668" cy="3470390"/>
            <a:chOff x="6326587" y="1769529"/>
            <a:chExt cx="5550668" cy="3470390"/>
          </a:xfrm>
        </p:grpSpPr>
        <p:pic>
          <p:nvPicPr>
            <p:cNvPr id="16" name="Immagine 15">
              <a:extLst>
                <a:ext uri="{FF2B5EF4-FFF2-40B4-BE49-F238E27FC236}">
                  <a16:creationId xmlns:a16="http://schemas.microsoft.com/office/drawing/2014/main" id="{343523D8-B61D-BDDC-144D-F2EF103511E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326587" y="1769529"/>
              <a:ext cx="5550668" cy="2283597"/>
            </a:xfrm>
            <a:prstGeom prst="rect">
              <a:avLst/>
            </a:prstGeom>
          </p:spPr>
        </p:pic>
        <p:pic>
          <p:nvPicPr>
            <p:cNvPr id="19" name="Immagine 18">
              <a:extLst>
                <a:ext uri="{FF2B5EF4-FFF2-40B4-BE49-F238E27FC236}">
                  <a16:creationId xmlns:a16="http://schemas.microsoft.com/office/drawing/2014/main" id="{53668966-0185-742F-4CA4-96AE62A37FD2}"/>
                </a:ext>
              </a:extLst>
            </p:cNvPr>
            <p:cNvPicPr>
              <a:picLocks noChangeAspect="1"/>
            </p:cNvPicPr>
            <p:nvPr/>
          </p:nvPicPr>
          <p:blipFill>
            <a:blip r:embed="rId8"/>
            <a:srcRect l="1764" t="8381"/>
            <a:stretch/>
          </p:blipFill>
          <p:spPr>
            <a:xfrm>
              <a:off x="6343922" y="3784854"/>
              <a:ext cx="5533333" cy="1455065"/>
            </a:xfrm>
            <a:prstGeom prst="rect">
              <a:avLst/>
            </a:prstGeom>
          </p:spPr>
        </p:pic>
      </p:grpSp>
      <p:sp>
        <p:nvSpPr>
          <p:cNvPr id="24" name="Freccia in giù 23">
            <a:extLst>
              <a:ext uri="{FF2B5EF4-FFF2-40B4-BE49-F238E27FC236}">
                <a16:creationId xmlns:a16="http://schemas.microsoft.com/office/drawing/2014/main" id="{2434C3A4-8CA9-9151-DAA3-6B8C9C69D540}"/>
              </a:ext>
            </a:extLst>
          </p:cNvPr>
          <p:cNvSpPr/>
          <p:nvPr/>
        </p:nvSpPr>
        <p:spPr>
          <a:xfrm rot="16200000">
            <a:off x="5543524" y="4605443"/>
            <a:ext cx="673210" cy="731520"/>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0796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AB21B-921E-741D-001F-2D2707104E29}"/>
            </a:ext>
          </a:extLst>
        </p:cNvPr>
        <p:cNvGrpSpPr/>
        <p:nvPr/>
      </p:nvGrpSpPr>
      <p:grpSpPr>
        <a:xfrm>
          <a:off x="0" y="0"/>
          <a:ext cx="0" cy="0"/>
          <a:chOff x="0" y="0"/>
          <a:chExt cx="0" cy="0"/>
        </a:xfrm>
      </p:grpSpPr>
      <p:grpSp>
        <p:nvGrpSpPr>
          <p:cNvPr id="2" name="Gruppo 1">
            <a:extLst>
              <a:ext uri="{FF2B5EF4-FFF2-40B4-BE49-F238E27FC236}">
                <a16:creationId xmlns:a16="http://schemas.microsoft.com/office/drawing/2014/main" id="{49278B52-1EB6-5C9B-806C-15F05E076489}"/>
              </a:ext>
            </a:extLst>
          </p:cNvPr>
          <p:cNvGrpSpPr/>
          <p:nvPr/>
        </p:nvGrpSpPr>
        <p:grpSpPr>
          <a:xfrm>
            <a:off x="0" y="-15910"/>
            <a:ext cx="12192001" cy="6873910"/>
            <a:chOff x="0" y="-15910"/>
            <a:chExt cx="12192001" cy="6873910"/>
          </a:xfrm>
        </p:grpSpPr>
        <p:sp>
          <p:nvSpPr>
            <p:cNvPr id="20" name="Rettangolo 19">
              <a:extLst>
                <a:ext uri="{FF2B5EF4-FFF2-40B4-BE49-F238E27FC236}">
                  <a16:creationId xmlns:a16="http://schemas.microsoft.com/office/drawing/2014/main" id="{7A0AB1E4-F83A-2D45-2976-306C90720E06}"/>
                </a:ext>
              </a:extLst>
            </p:cNvPr>
            <p:cNvSpPr/>
            <p:nvPr/>
          </p:nvSpPr>
          <p:spPr>
            <a:xfrm>
              <a:off x="0" y="-15910"/>
              <a:ext cx="12192001" cy="402956"/>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Assemblea annuale degli iscritti e convegno deontologico</a:t>
              </a:r>
            </a:p>
          </p:txBody>
        </p:sp>
        <p:sp>
          <p:nvSpPr>
            <p:cNvPr id="8" name="Rettangolo 7">
              <a:extLst>
                <a:ext uri="{FF2B5EF4-FFF2-40B4-BE49-F238E27FC236}">
                  <a16:creationId xmlns:a16="http://schemas.microsoft.com/office/drawing/2014/main" id="{6F315701-3B17-218B-746A-AD47F2F9D3D0}"/>
                </a:ext>
              </a:extLst>
            </p:cNvPr>
            <p:cNvSpPr/>
            <p:nvPr/>
          </p:nvSpPr>
          <p:spPr>
            <a:xfrm>
              <a:off x="0" y="6409412"/>
              <a:ext cx="12192001" cy="44858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Ancona, venerdì 6 dicembre 2024</a:t>
              </a:r>
              <a:endParaRPr lang="it-IT" sz="1400" i="0" u="none" strike="noStrike" baseline="0" dirty="0">
                <a:solidFill>
                  <a:schemeClr val="bg1"/>
                </a:solidFill>
                <a:latin typeface="Myriad-Bold"/>
              </a:endParaRPr>
            </a:p>
          </p:txBody>
        </p:sp>
        <p:pic>
          <p:nvPicPr>
            <p:cNvPr id="9" name="Immagine 8" descr="Immagine che contiene Carattere, Elementi grafici, schermata, grafica&#10;&#10;Descrizione generata automaticamente">
              <a:extLst>
                <a:ext uri="{FF2B5EF4-FFF2-40B4-BE49-F238E27FC236}">
                  <a16:creationId xmlns:a16="http://schemas.microsoft.com/office/drawing/2014/main" id="{E6943CF3-879E-1635-4536-A86BDF99E2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2134" y="8603"/>
              <a:ext cx="1245352" cy="363930"/>
            </a:xfrm>
            <a:prstGeom prst="rect">
              <a:avLst/>
            </a:prstGeom>
          </p:spPr>
        </p:pic>
        <p:pic>
          <p:nvPicPr>
            <p:cNvPr id="11" name="Immagine 10" descr="Immagine che contiene aria aperta, natura, paesaggio, nuvola&#10;&#10;Descrizione generata automaticamente">
              <a:extLst>
                <a:ext uri="{FF2B5EF4-FFF2-40B4-BE49-F238E27FC236}">
                  <a16:creationId xmlns:a16="http://schemas.microsoft.com/office/drawing/2014/main" id="{762A39DE-A224-07C8-E0F1-3F2BF5E3CE28}"/>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0" y="672281"/>
              <a:ext cx="12192000" cy="5475957"/>
            </a:xfrm>
            <a:prstGeom prst="rect">
              <a:avLst/>
            </a:prstGeom>
          </p:spPr>
        </p:pic>
      </p:grpSp>
      <p:pic>
        <p:nvPicPr>
          <p:cNvPr id="4" name="Immagine 3">
            <a:extLst>
              <a:ext uri="{FF2B5EF4-FFF2-40B4-BE49-F238E27FC236}">
                <a16:creationId xmlns:a16="http://schemas.microsoft.com/office/drawing/2014/main" id="{B2C95B38-ED32-7A24-8E23-EC0EDDEEAF8C}"/>
              </a:ext>
            </a:extLst>
          </p:cNvPr>
          <p:cNvPicPr>
            <a:picLocks noChangeAspect="1"/>
          </p:cNvPicPr>
          <p:nvPr/>
        </p:nvPicPr>
        <p:blipFill>
          <a:blip r:embed="rId4"/>
          <a:stretch>
            <a:fillRect/>
          </a:stretch>
        </p:blipFill>
        <p:spPr>
          <a:xfrm>
            <a:off x="968957" y="818985"/>
            <a:ext cx="4125212" cy="5011201"/>
          </a:xfrm>
          <a:prstGeom prst="rect">
            <a:avLst/>
          </a:prstGeom>
        </p:spPr>
      </p:pic>
      <p:pic>
        <p:nvPicPr>
          <p:cNvPr id="6" name="Immagine 5">
            <a:extLst>
              <a:ext uri="{FF2B5EF4-FFF2-40B4-BE49-F238E27FC236}">
                <a16:creationId xmlns:a16="http://schemas.microsoft.com/office/drawing/2014/main" id="{5F0967EF-16D7-4418-9A90-092B864AF4D5}"/>
              </a:ext>
            </a:extLst>
          </p:cNvPr>
          <p:cNvPicPr>
            <a:picLocks noChangeAspect="1"/>
          </p:cNvPicPr>
          <p:nvPr/>
        </p:nvPicPr>
        <p:blipFill>
          <a:blip r:embed="rId5"/>
          <a:stretch>
            <a:fillRect/>
          </a:stretch>
        </p:blipFill>
        <p:spPr>
          <a:xfrm>
            <a:off x="6490299" y="545244"/>
            <a:ext cx="4457422" cy="1784487"/>
          </a:xfrm>
          <a:prstGeom prst="rect">
            <a:avLst/>
          </a:prstGeom>
        </p:spPr>
      </p:pic>
      <p:pic>
        <p:nvPicPr>
          <p:cNvPr id="10" name="Immagine 9">
            <a:extLst>
              <a:ext uri="{FF2B5EF4-FFF2-40B4-BE49-F238E27FC236}">
                <a16:creationId xmlns:a16="http://schemas.microsoft.com/office/drawing/2014/main" id="{3DD1CA48-0343-A429-379D-DE7FE66193AC}"/>
              </a:ext>
            </a:extLst>
          </p:cNvPr>
          <p:cNvPicPr>
            <a:picLocks noChangeAspect="1"/>
          </p:cNvPicPr>
          <p:nvPr/>
        </p:nvPicPr>
        <p:blipFill>
          <a:blip r:embed="rId6"/>
          <a:srcRect t="3932"/>
          <a:stretch/>
        </p:blipFill>
        <p:spPr>
          <a:xfrm>
            <a:off x="6490299" y="2043488"/>
            <a:ext cx="4457422" cy="3691285"/>
          </a:xfrm>
          <a:prstGeom prst="rect">
            <a:avLst/>
          </a:prstGeom>
        </p:spPr>
      </p:pic>
      <p:cxnSp>
        <p:nvCxnSpPr>
          <p:cNvPr id="3" name="Connettore 2 2">
            <a:extLst>
              <a:ext uri="{FF2B5EF4-FFF2-40B4-BE49-F238E27FC236}">
                <a16:creationId xmlns:a16="http://schemas.microsoft.com/office/drawing/2014/main" id="{9B2942CC-2B5E-33AA-ECFA-B2DAAA5FD372}"/>
              </a:ext>
            </a:extLst>
          </p:cNvPr>
          <p:cNvCxnSpPr/>
          <p:nvPr/>
        </p:nvCxnSpPr>
        <p:spPr>
          <a:xfrm flipH="1" flipV="1">
            <a:off x="7152830" y="3717421"/>
            <a:ext cx="290557" cy="478564"/>
          </a:xfrm>
          <a:prstGeom prst="straightConnector1">
            <a:avLst/>
          </a:prstGeom>
          <a:ln w="57150">
            <a:solidFill>
              <a:srgbClr val="E50513"/>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895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BB7B3-1222-DF12-8883-82E6E29F7B00}"/>
            </a:ext>
          </a:extLst>
        </p:cNvPr>
        <p:cNvGrpSpPr/>
        <p:nvPr/>
      </p:nvGrpSpPr>
      <p:grpSpPr>
        <a:xfrm>
          <a:off x="0" y="0"/>
          <a:ext cx="0" cy="0"/>
          <a:chOff x="0" y="0"/>
          <a:chExt cx="0" cy="0"/>
        </a:xfrm>
      </p:grpSpPr>
      <p:grpSp>
        <p:nvGrpSpPr>
          <p:cNvPr id="2" name="Gruppo 1">
            <a:extLst>
              <a:ext uri="{FF2B5EF4-FFF2-40B4-BE49-F238E27FC236}">
                <a16:creationId xmlns:a16="http://schemas.microsoft.com/office/drawing/2014/main" id="{FADB633A-CE27-20E0-24D5-6061FC194649}"/>
              </a:ext>
            </a:extLst>
          </p:cNvPr>
          <p:cNvGrpSpPr/>
          <p:nvPr/>
        </p:nvGrpSpPr>
        <p:grpSpPr>
          <a:xfrm>
            <a:off x="0" y="-15910"/>
            <a:ext cx="12192001" cy="6873910"/>
            <a:chOff x="0" y="-15910"/>
            <a:chExt cx="12192001" cy="6873910"/>
          </a:xfrm>
        </p:grpSpPr>
        <p:sp>
          <p:nvSpPr>
            <p:cNvPr id="20" name="Rettangolo 19">
              <a:extLst>
                <a:ext uri="{FF2B5EF4-FFF2-40B4-BE49-F238E27FC236}">
                  <a16:creationId xmlns:a16="http://schemas.microsoft.com/office/drawing/2014/main" id="{1AE9A4D5-E6CE-DC19-2D3E-5AED2CAAC496}"/>
                </a:ext>
              </a:extLst>
            </p:cNvPr>
            <p:cNvSpPr/>
            <p:nvPr/>
          </p:nvSpPr>
          <p:spPr>
            <a:xfrm>
              <a:off x="0" y="-15910"/>
              <a:ext cx="12192001" cy="402956"/>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Assemblea annuale degli iscritti e convegno deontologico</a:t>
              </a:r>
            </a:p>
          </p:txBody>
        </p:sp>
        <p:sp>
          <p:nvSpPr>
            <p:cNvPr id="8" name="Rettangolo 7">
              <a:extLst>
                <a:ext uri="{FF2B5EF4-FFF2-40B4-BE49-F238E27FC236}">
                  <a16:creationId xmlns:a16="http://schemas.microsoft.com/office/drawing/2014/main" id="{641267CD-BE34-32EA-4807-DE93AE4497AE}"/>
                </a:ext>
              </a:extLst>
            </p:cNvPr>
            <p:cNvSpPr/>
            <p:nvPr/>
          </p:nvSpPr>
          <p:spPr>
            <a:xfrm>
              <a:off x="0" y="6409412"/>
              <a:ext cx="12192001" cy="44858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Ancona, venerdì 6 dicembre 2024</a:t>
              </a:r>
              <a:endParaRPr lang="it-IT" sz="1400" i="0" u="none" strike="noStrike" baseline="0" dirty="0">
                <a:solidFill>
                  <a:schemeClr val="bg1"/>
                </a:solidFill>
                <a:latin typeface="Myriad-Bold"/>
              </a:endParaRPr>
            </a:p>
          </p:txBody>
        </p:sp>
        <p:pic>
          <p:nvPicPr>
            <p:cNvPr id="9" name="Immagine 8" descr="Immagine che contiene Carattere, Elementi grafici, schermata, grafica&#10;&#10;Descrizione generata automaticamente">
              <a:extLst>
                <a:ext uri="{FF2B5EF4-FFF2-40B4-BE49-F238E27FC236}">
                  <a16:creationId xmlns:a16="http://schemas.microsoft.com/office/drawing/2014/main" id="{CFC819F6-6688-B946-4315-859ADFA983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2134" y="8603"/>
              <a:ext cx="1245352" cy="363930"/>
            </a:xfrm>
            <a:prstGeom prst="rect">
              <a:avLst/>
            </a:prstGeom>
          </p:spPr>
        </p:pic>
        <p:pic>
          <p:nvPicPr>
            <p:cNvPr id="11" name="Immagine 10" descr="Immagine che contiene aria aperta, natura, paesaggio, nuvola&#10;&#10;Descrizione generata automaticamente">
              <a:extLst>
                <a:ext uri="{FF2B5EF4-FFF2-40B4-BE49-F238E27FC236}">
                  <a16:creationId xmlns:a16="http://schemas.microsoft.com/office/drawing/2014/main" id="{EFBC4101-B931-96B3-FDE2-F905D61C3F0C}"/>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0" y="672281"/>
              <a:ext cx="12192000" cy="5475957"/>
            </a:xfrm>
            <a:prstGeom prst="rect">
              <a:avLst/>
            </a:prstGeom>
          </p:spPr>
        </p:pic>
      </p:grpSp>
      <p:pic>
        <p:nvPicPr>
          <p:cNvPr id="5" name="Immagine 4">
            <a:extLst>
              <a:ext uri="{FF2B5EF4-FFF2-40B4-BE49-F238E27FC236}">
                <a16:creationId xmlns:a16="http://schemas.microsoft.com/office/drawing/2014/main" id="{ACAE33A9-186A-6C7E-2618-2E201E19437D}"/>
              </a:ext>
            </a:extLst>
          </p:cNvPr>
          <p:cNvPicPr>
            <a:picLocks noChangeAspect="1"/>
          </p:cNvPicPr>
          <p:nvPr/>
        </p:nvPicPr>
        <p:blipFill>
          <a:blip r:embed="rId4"/>
          <a:stretch>
            <a:fillRect/>
          </a:stretch>
        </p:blipFill>
        <p:spPr>
          <a:xfrm>
            <a:off x="87560" y="767221"/>
            <a:ext cx="6817105" cy="3872361"/>
          </a:xfrm>
          <a:prstGeom prst="rect">
            <a:avLst/>
          </a:prstGeom>
        </p:spPr>
      </p:pic>
      <p:pic>
        <p:nvPicPr>
          <p:cNvPr id="7" name="Immagine 6">
            <a:extLst>
              <a:ext uri="{FF2B5EF4-FFF2-40B4-BE49-F238E27FC236}">
                <a16:creationId xmlns:a16="http://schemas.microsoft.com/office/drawing/2014/main" id="{465C723E-1BE9-2E83-5742-9E6AB527F309}"/>
              </a:ext>
            </a:extLst>
          </p:cNvPr>
          <p:cNvPicPr>
            <a:picLocks noChangeAspect="1"/>
          </p:cNvPicPr>
          <p:nvPr/>
        </p:nvPicPr>
        <p:blipFill>
          <a:blip r:embed="rId5"/>
          <a:stretch>
            <a:fillRect/>
          </a:stretch>
        </p:blipFill>
        <p:spPr>
          <a:xfrm>
            <a:off x="6992224" y="2176972"/>
            <a:ext cx="5024656" cy="3761059"/>
          </a:xfrm>
          <a:prstGeom prst="rect">
            <a:avLst/>
          </a:prstGeom>
        </p:spPr>
      </p:pic>
    </p:spTree>
    <p:extLst>
      <p:ext uri="{BB962C8B-B14F-4D97-AF65-F5344CB8AC3E}">
        <p14:creationId xmlns:p14="http://schemas.microsoft.com/office/powerpoint/2010/main" val="3380072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3DD90-F4C8-531F-4876-7348AA9A0E62}"/>
            </a:ext>
          </a:extLst>
        </p:cNvPr>
        <p:cNvGrpSpPr/>
        <p:nvPr/>
      </p:nvGrpSpPr>
      <p:grpSpPr>
        <a:xfrm>
          <a:off x="0" y="0"/>
          <a:ext cx="0" cy="0"/>
          <a:chOff x="0" y="0"/>
          <a:chExt cx="0" cy="0"/>
        </a:xfrm>
      </p:grpSpPr>
      <p:sp>
        <p:nvSpPr>
          <p:cNvPr id="20" name="Rettangolo 19">
            <a:extLst>
              <a:ext uri="{FF2B5EF4-FFF2-40B4-BE49-F238E27FC236}">
                <a16:creationId xmlns:a16="http://schemas.microsoft.com/office/drawing/2014/main" id="{9BCB687E-4BF8-5963-40DB-BF8CD40A5404}"/>
              </a:ext>
            </a:extLst>
          </p:cNvPr>
          <p:cNvSpPr/>
          <p:nvPr/>
        </p:nvSpPr>
        <p:spPr>
          <a:xfrm>
            <a:off x="0" y="-15910"/>
            <a:ext cx="12192001" cy="402956"/>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Assemblea annuale degli iscritti e convegno deontologico</a:t>
            </a:r>
          </a:p>
        </p:txBody>
      </p:sp>
      <p:sp>
        <p:nvSpPr>
          <p:cNvPr id="8" name="Rettangolo 7">
            <a:extLst>
              <a:ext uri="{FF2B5EF4-FFF2-40B4-BE49-F238E27FC236}">
                <a16:creationId xmlns:a16="http://schemas.microsoft.com/office/drawing/2014/main" id="{3155C8E3-F88D-D95E-590A-5B9CD13F8D76}"/>
              </a:ext>
            </a:extLst>
          </p:cNvPr>
          <p:cNvSpPr/>
          <p:nvPr/>
        </p:nvSpPr>
        <p:spPr>
          <a:xfrm>
            <a:off x="0" y="6409412"/>
            <a:ext cx="12192001" cy="44858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Ancona, venerdì 6 dicembre 2024</a:t>
            </a:r>
            <a:endParaRPr lang="it-IT" sz="1400" i="0" u="none" strike="noStrike" baseline="0" dirty="0">
              <a:solidFill>
                <a:schemeClr val="bg1"/>
              </a:solidFill>
              <a:latin typeface="Myriad-Bold"/>
            </a:endParaRPr>
          </a:p>
        </p:txBody>
      </p:sp>
      <p:pic>
        <p:nvPicPr>
          <p:cNvPr id="9" name="Immagine 8" descr="Immagine che contiene Carattere, Elementi grafici, schermata, grafica&#10;&#10;Descrizione generata automaticamente">
            <a:extLst>
              <a:ext uri="{FF2B5EF4-FFF2-40B4-BE49-F238E27FC236}">
                <a16:creationId xmlns:a16="http://schemas.microsoft.com/office/drawing/2014/main" id="{6BAF6D1A-04CD-8481-E72C-8575BBD79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2134" y="8603"/>
            <a:ext cx="1245352" cy="363930"/>
          </a:xfrm>
          <a:prstGeom prst="rect">
            <a:avLst/>
          </a:prstGeom>
        </p:spPr>
      </p:pic>
      <p:pic>
        <p:nvPicPr>
          <p:cNvPr id="11" name="Immagine 10" descr="Immagine che contiene aria aperta, natura, paesaggio, nuvola&#10;&#10;Descrizione generata automaticamente">
            <a:extLst>
              <a:ext uri="{FF2B5EF4-FFF2-40B4-BE49-F238E27FC236}">
                <a16:creationId xmlns:a16="http://schemas.microsoft.com/office/drawing/2014/main" id="{41791E22-DD54-9547-740C-19B07C446CA0}"/>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0" y="672281"/>
            <a:ext cx="12192000" cy="5475957"/>
          </a:xfrm>
          <a:prstGeom prst="rect">
            <a:avLst/>
          </a:prstGeom>
        </p:spPr>
      </p:pic>
      <p:sp>
        <p:nvSpPr>
          <p:cNvPr id="2" name="CasellaDiTesto 1">
            <a:extLst>
              <a:ext uri="{FF2B5EF4-FFF2-40B4-BE49-F238E27FC236}">
                <a16:creationId xmlns:a16="http://schemas.microsoft.com/office/drawing/2014/main" id="{D6517D70-946B-5C31-6DF3-80484D9195F4}"/>
              </a:ext>
            </a:extLst>
          </p:cNvPr>
          <p:cNvSpPr txBox="1"/>
          <p:nvPr/>
        </p:nvSpPr>
        <p:spPr>
          <a:xfrm>
            <a:off x="1166191" y="1061410"/>
            <a:ext cx="9859618" cy="1292662"/>
          </a:xfrm>
          <a:prstGeom prst="rect">
            <a:avLst/>
          </a:prstGeom>
          <a:noFill/>
        </p:spPr>
        <p:txBody>
          <a:bodyPr wrap="square" rtlCol="0">
            <a:spAutoFit/>
          </a:bodyPr>
          <a:lstStyle/>
          <a:p>
            <a:pPr algn="just"/>
            <a:r>
              <a:rPr lang="it-IT" sz="2000" dirty="0"/>
              <a:t>Con l’avvento del nuovo Codice dei Contratti Pubblici (D. Lgs. N. 36/2023) sono state introdotte alcune </a:t>
            </a:r>
            <a:r>
              <a:rPr lang="it-IT" sz="2000" b="1" dirty="0"/>
              <a:t>importanti novità in materia di servizi di progettazione</a:t>
            </a:r>
            <a:r>
              <a:rPr lang="it-IT" sz="2000" dirty="0"/>
              <a:t>, una delle quali ci tocca molto da vicino e riguarda il tema del </a:t>
            </a:r>
            <a:r>
              <a:rPr lang="it-IT" sz="2000" b="1" dirty="0">
                <a:solidFill>
                  <a:srgbClr val="FF0000"/>
                </a:solidFill>
              </a:rPr>
              <a:t>SUBAPPALTO</a:t>
            </a:r>
            <a:r>
              <a:rPr lang="it-IT" sz="2000" b="1" dirty="0"/>
              <a:t> </a:t>
            </a:r>
            <a:r>
              <a:rPr lang="it-IT" sz="2000" dirty="0"/>
              <a:t>trattato all’art. 119 del Codice.</a:t>
            </a:r>
          </a:p>
          <a:p>
            <a:endParaRPr lang="it-IT" dirty="0"/>
          </a:p>
        </p:txBody>
      </p:sp>
      <p:sp>
        <p:nvSpPr>
          <p:cNvPr id="3" name="CasellaDiTesto 2">
            <a:extLst>
              <a:ext uri="{FF2B5EF4-FFF2-40B4-BE49-F238E27FC236}">
                <a16:creationId xmlns:a16="http://schemas.microsoft.com/office/drawing/2014/main" id="{D23A1004-FACC-85BD-9E38-392F4C5B5BAD}"/>
              </a:ext>
            </a:extLst>
          </p:cNvPr>
          <p:cNvSpPr txBox="1"/>
          <p:nvPr/>
        </p:nvSpPr>
        <p:spPr>
          <a:xfrm>
            <a:off x="1272209" y="2354072"/>
            <a:ext cx="9659925" cy="1292662"/>
          </a:xfrm>
          <a:prstGeom prst="rect">
            <a:avLst/>
          </a:prstGeom>
          <a:noFill/>
        </p:spPr>
        <p:txBody>
          <a:bodyPr wrap="square" rtlCol="0">
            <a:spAutoFit/>
          </a:bodyPr>
          <a:lstStyle/>
          <a:p>
            <a:r>
              <a:rPr lang="it-IT" sz="2000" dirty="0"/>
              <a:t>Mentre nell’art. 31 comma 8 del vecchio codice (D. Lgs. 50/2016) era esplicitamente previsto il divieto di subappalto della relazione geologica:</a:t>
            </a:r>
          </a:p>
          <a:p>
            <a:endParaRPr lang="it-IT" sz="2000" dirty="0"/>
          </a:p>
          <a:p>
            <a:endParaRPr lang="it-IT" dirty="0"/>
          </a:p>
        </p:txBody>
      </p:sp>
      <p:sp>
        <p:nvSpPr>
          <p:cNvPr id="4" name="CasellaDiTesto 3">
            <a:extLst>
              <a:ext uri="{FF2B5EF4-FFF2-40B4-BE49-F238E27FC236}">
                <a16:creationId xmlns:a16="http://schemas.microsoft.com/office/drawing/2014/main" id="{15F4B592-DC8E-A72F-E584-A598529C451E}"/>
              </a:ext>
            </a:extLst>
          </p:cNvPr>
          <p:cNvSpPr txBox="1"/>
          <p:nvPr/>
        </p:nvSpPr>
        <p:spPr>
          <a:xfrm>
            <a:off x="5180690" y="3209485"/>
            <a:ext cx="5605670" cy="2031325"/>
          </a:xfrm>
          <a:prstGeom prst="rect">
            <a:avLst/>
          </a:prstGeom>
          <a:noFill/>
        </p:spPr>
        <p:txBody>
          <a:bodyPr wrap="square" rtlCol="0">
            <a:spAutoFit/>
          </a:bodyPr>
          <a:lstStyle/>
          <a:p>
            <a:r>
              <a:rPr lang="it-IT" i="1" dirty="0"/>
              <a:t> “L’affidatario non può avvalersi del subappalto, fatta eccezione per indagini geologiche, geotecniche e sismiche, sondaggi, rilievi, misurazioni e picchettazioni, predisposizione di elaborati specialistici e di dettaglio, con esclusione delle relazioni geologiche, nonché per la sola redazione grafica degli elaborati progettuali”</a:t>
            </a:r>
            <a:endParaRPr lang="it-IT" dirty="0"/>
          </a:p>
          <a:p>
            <a:endParaRPr lang="it-IT" dirty="0"/>
          </a:p>
        </p:txBody>
      </p:sp>
      <p:sp>
        <p:nvSpPr>
          <p:cNvPr id="5" name="CasellaDiTesto 4">
            <a:extLst>
              <a:ext uri="{FF2B5EF4-FFF2-40B4-BE49-F238E27FC236}">
                <a16:creationId xmlns:a16="http://schemas.microsoft.com/office/drawing/2014/main" id="{B129CE3E-2423-306B-AC0E-9E565A8DE405}"/>
              </a:ext>
            </a:extLst>
          </p:cNvPr>
          <p:cNvSpPr txBox="1"/>
          <p:nvPr/>
        </p:nvSpPr>
        <p:spPr>
          <a:xfrm>
            <a:off x="1272209" y="5531660"/>
            <a:ext cx="9514151" cy="400110"/>
          </a:xfrm>
          <a:prstGeom prst="rect">
            <a:avLst/>
          </a:prstGeom>
          <a:noFill/>
        </p:spPr>
        <p:txBody>
          <a:bodyPr wrap="square" rtlCol="0">
            <a:spAutoFit/>
          </a:bodyPr>
          <a:lstStyle/>
          <a:p>
            <a:r>
              <a:rPr lang="it-IT" sz="2000" b="1" dirty="0">
                <a:solidFill>
                  <a:srgbClr val="FF0000"/>
                </a:solidFill>
              </a:rPr>
              <a:t>tale esplicito divieto non viene riprodotto nell’art. 119 del nuovo codice.</a:t>
            </a:r>
          </a:p>
        </p:txBody>
      </p:sp>
    </p:spTree>
    <p:extLst>
      <p:ext uri="{BB962C8B-B14F-4D97-AF65-F5344CB8AC3E}">
        <p14:creationId xmlns:p14="http://schemas.microsoft.com/office/powerpoint/2010/main" val="267225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5C983-A75A-49EA-33CB-A3552D25F9D9}"/>
            </a:ext>
          </a:extLst>
        </p:cNvPr>
        <p:cNvGrpSpPr/>
        <p:nvPr/>
      </p:nvGrpSpPr>
      <p:grpSpPr>
        <a:xfrm>
          <a:off x="0" y="0"/>
          <a:ext cx="0" cy="0"/>
          <a:chOff x="0" y="0"/>
          <a:chExt cx="0" cy="0"/>
        </a:xfrm>
      </p:grpSpPr>
      <p:sp>
        <p:nvSpPr>
          <p:cNvPr id="20" name="Rettangolo 19">
            <a:extLst>
              <a:ext uri="{FF2B5EF4-FFF2-40B4-BE49-F238E27FC236}">
                <a16:creationId xmlns:a16="http://schemas.microsoft.com/office/drawing/2014/main" id="{3CC9DD67-133C-FC41-F160-0AECCE5F4EA8}"/>
              </a:ext>
            </a:extLst>
          </p:cNvPr>
          <p:cNvSpPr/>
          <p:nvPr/>
        </p:nvSpPr>
        <p:spPr>
          <a:xfrm>
            <a:off x="0" y="-15910"/>
            <a:ext cx="12192001" cy="402956"/>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Assemblea annuale degli iscritti e convegno deontologico</a:t>
            </a:r>
          </a:p>
        </p:txBody>
      </p:sp>
      <p:sp>
        <p:nvSpPr>
          <p:cNvPr id="8" name="Rettangolo 7">
            <a:extLst>
              <a:ext uri="{FF2B5EF4-FFF2-40B4-BE49-F238E27FC236}">
                <a16:creationId xmlns:a16="http://schemas.microsoft.com/office/drawing/2014/main" id="{C1E5B88B-F138-A0D8-4027-01C91EDCC413}"/>
              </a:ext>
            </a:extLst>
          </p:cNvPr>
          <p:cNvSpPr/>
          <p:nvPr/>
        </p:nvSpPr>
        <p:spPr>
          <a:xfrm>
            <a:off x="0" y="6409412"/>
            <a:ext cx="12192001" cy="44858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Ancona, venerdì 6 dicembre 2024</a:t>
            </a:r>
            <a:endParaRPr lang="it-IT" sz="1400" i="0" u="none" strike="noStrike" baseline="0" dirty="0">
              <a:solidFill>
                <a:schemeClr val="bg1"/>
              </a:solidFill>
              <a:latin typeface="Myriad-Bold"/>
            </a:endParaRPr>
          </a:p>
        </p:txBody>
      </p:sp>
      <p:pic>
        <p:nvPicPr>
          <p:cNvPr id="9" name="Immagine 8" descr="Immagine che contiene Carattere, Elementi grafici, schermata, grafica&#10;&#10;Descrizione generata automaticamente">
            <a:extLst>
              <a:ext uri="{FF2B5EF4-FFF2-40B4-BE49-F238E27FC236}">
                <a16:creationId xmlns:a16="http://schemas.microsoft.com/office/drawing/2014/main" id="{C124EA24-7633-2A97-F734-7900B5E72E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2134" y="8603"/>
            <a:ext cx="1245352" cy="363930"/>
          </a:xfrm>
          <a:prstGeom prst="rect">
            <a:avLst/>
          </a:prstGeom>
        </p:spPr>
      </p:pic>
      <p:pic>
        <p:nvPicPr>
          <p:cNvPr id="11" name="Immagine 10" descr="Immagine che contiene aria aperta, natura, paesaggio, nuvola&#10;&#10;Descrizione generata automaticamente">
            <a:extLst>
              <a:ext uri="{FF2B5EF4-FFF2-40B4-BE49-F238E27FC236}">
                <a16:creationId xmlns:a16="http://schemas.microsoft.com/office/drawing/2014/main" id="{7DC91DDC-53EB-87B2-26B3-DE2AE0434251}"/>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0" y="672281"/>
            <a:ext cx="12192000" cy="5475957"/>
          </a:xfrm>
          <a:prstGeom prst="rect">
            <a:avLst/>
          </a:prstGeom>
        </p:spPr>
      </p:pic>
      <p:sp>
        <p:nvSpPr>
          <p:cNvPr id="2" name="CasellaDiTesto 1">
            <a:extLst>
              <a:ext uri="{FF2B5EF4-FFF2-40B4-BE49-F238E27FC236}">
                <a16:creationId xmlns:a16="http://schemas.microsoft.com/office/drawing/2014/main" id="{C144E1F0-2C2D-4687-BF00-6A2F7B0855F2}"/>
              </a:ext>
            </a:extLst>
          </p:cNvPr>
          <p:cNvSpPr txBox="1"/>
          <p:nvPr/>
        </p:nvSpPr>
        <p:spPr>
          <a:xfrm>
            <a:off x="1166191" y="798660"/>
            <a:ext cx="9859618" cy="1015663"/>
          </a:xfrm>
          <a:prstGeom prst="rect">
            <a:avLst/>
          </a:prstGeom>
          <a:noFill/>
        </p:spPr>
        <p:txBody>
          <a:bodyPr wrap="square" rtlCol="0">
            <a:spAutoFit/>
          </a:bodyPr>
          <a:lstStyle/>
          <a:p>
            <a:pPr algn="just"/>
            <a:r>
              <a:rPr lang="it-IT" sz="2000" dirty="0"/>
              <a:t>Questo ha generato un indirizzo interpretativo a nostro avviso errato della norma, sostenuto dal </a:t>
            </a:r>
            <a:r>
              <a:rPr lang="it-IT" sz="2000" b="1" dirty="0">
                <a:solidFill>
                  <a:srgbClr val="FF0000"/>
                </a:solidFill>
              </a:rPr>
              <a:t>parere del MIT</a:t>
            </a:r>
            <a:r>
              <a:rPr lang="it-IT" sz="2000" dirty="0">
                <a:solidFill>
                  <a:srgbClr val="FF0000"/>
                </a:solidFill>
              </a:rPr>
              <a:t> </a:t>
            </a:r>
            <a:r>
              <a:rPr lang="it-IT" sz="2000" b="1" dirty="0">
                <a:solidFill>
                  <a:srgbClr val="FF0000"/>
                </a:solidFill>
              </a:rPr>
              <a:t>del 26 settembre 2024 n. 2828</a:t>
            </a:r>
            <a:r>
              <a:rPr lang="it-IT" sz="2000" b="1" dirty="0"/>
              <a:t>, </a:t>
            </a:r>
            <a:r>
              <a:rPr lang="it-IT" sz="2000" dirty="0"/>
              <a:t>secondo cui è ammissibile il subappalto “necessario” da parte dell’affidatario dell’esecuzione dei servizi di ingegneria ed architettura.</a:t>
            </a:r>
          </a:p>
        </p:txBody>
      </p:sp>
      <p:sp>
        <p:nvSpPr>
          <p:cNvPr id="4" name="CasellaDiTesto 3">
            <a:extLst>
              <a:ext uri="{FF2B5EF4-FFF2-40B4-BE49-F238E27FC236}">
                <a16:creationId xmlns:a16="http://schemas.microsoft.com/office/drawing/2014/main" id="{9DBEFCC0-5665-418C-BF42-9BB979A630EB}"/>
              </a:ext>
            </a:extLst>
          </p:cNvPr>
          <p:cNvSpPr txBox="1"/>
          <p:nvPr/>
        </p:nvSpPr>
        <p:spPr>
          <a:xfrm>
            <a:off x="1166191" y="2145338"/>
            <a:ext cx="9859618" cy="3877985"/>
          </a:xfrm>
          <a:prstGeom prst="rect">
            <a:avLst/>
          </a:prstGeom>
          <a:noFill/>
        </p:spPr>
        <p:txBody>
          <a:bodyPr wrap="square" rtlCol="0">
            <a:spAutoFit/>
          </a:bodyPr>
          <a:lstStyle/>
          <a:p>
            <a:pPr algn="just"/>
            <a:r>
              <a:rPr lang="it-IT" dirty="0"/>
              <a:t>Secondo tale indirizzo interpretativo infatti, qualora il soggetto affidatario non è in possesso dei requisiti per redigere e firmare la relazione geologica, può:</a:t>
            </a:r>
          </a:p>
          <a:p>
            <a:pPr algn="just"/>
            <a:endParaRPr lang="it-IT" dirty="0"/>
          </a:p>
          <a:p>
            <a:pPr marL="342900" indent="-342900" algn="just">
              <a:buAutoNum type="alphaLcParenR"/>
            </a:pPr>
            <a:r>
              <a:rPr lang="it-IT" dirty="0"/>
              <a:t>avvalersi di un professionista geologo presente nella sua struttura di progettazione, nominativamente individuato, con la specifica responsabilità, già in sede di offerta (utilizzando il modulo del raggruppamento temporaneo di professionisti o stipulando un contratto di avvalimento o di lavoro subordinato o di collaborazione professionale coordinata e continuativa); </a:t>
            </a:r>
          </a:p>
          <a:p>
            <a:pPr algn="just"/>
            <a:endParaRPr lang="it-IT" dirty="0"/>
          </a:p>
          <a:p>
            <a:r>
              <a:rPr lang="it-IT" dirty="0"/>
              <a:t>b)  Avvalersi di un professionista geologo esterno alla sua struttura di progettazione mediante contratto di subappalto.</a:t>
            </a:r>
          </a:p>
          <a:p>
            <a:pPr algn="l">
              <a:lnSpc>
                <a:spcPct val="150000"/>
              </a:lnSpc>
            </a:pPr>
            <a:endParaRPr lang="it-IT" sz="2000" b="0" i="0" dirty="0">
              <a:solidFill>
                <a:srgbClr val="000000"/>
              </a:solidFill>
              <a:effectLst/>
              <a:latin typeface="Aptos (Corpo)"/>
            </a:endParaRPr>
          </a:p>
          <a:p>
            <a:pPr algn="just"/>
            <a:endParaRPr lang="it-IT" dirty="0"/>
          </a:p>
          <a:p>
            <a:pPr algn="just"/>
            <a:endParaRPr lang="it-IT" dirty="0"/>
          </a:p>
        </p:txBody>
      </p:sp>
    </p:spTree>
    <p:extLst>
      <p:ext uri="{BB962C8B-B14F-4D97-AF65-F5344CB8AC3E}">
        <p14:creationId xmlns:p14="http://schemas.microsoft.com/office/powerpoint/2010/main" val="332250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5C983-A75A-49EA-33CB-A3552D25F9D9}"/>
            </a:ext>
          </a:extLst>
        </p:cNvPr>
        <p:cNvGrpSpPr/>
        <p:nvPr/>
      </p:nvGrpSpPr>
      <p:grpSpPr>
        <a:xfrm>
          <a:off x="0" y="0"/>
          <a:ext cx="0" cy="0"/>
          <a:chOff x="0" y="0"/>
          <a:chExt cx="0" cy="0"/>
        </a:xfrm>
      </p:grpSpPr>
      <p:sp>
        <p:nvSpPr>
          <p:cNvPr id="20" name="Rettangolo 19">
            <a:extLst>
              <a:ext uri="{FF2B5EF4-FFF2-40B4-BE49-F238E27FC236}">
                <a16:creationId xmlns:a16="http://schemas.microsoft.com/office/drawing/2014/main" id="{3CC9DD67-133C-FC41-F160-0AECCE5F4EA8}"/>
              </a:ext>
            </a:extLst>
          </p:cNvPr>
          <p:cNvSpPr/>
          <p:nvPr/>
        </p:nvSpPr>
        <p:spPr>
          <a:xfrm>
            <a:off x="0" y="-15910"/>
            <a:ext cx="12192001" cy="402956"/>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Assemblea annuale degli iscritti e convegno deontologico</a:t>
            </a:r>
          </a:p>
        </p:txBody>
      </p:sp>
      <p:sp>
        <p:nvSpPr>
          <p:cNvPr id="8" name="Rettangolo 7">
            <a:extLst>
              <a:ext uri="{FF2B5EF4-FFF2-40B4-BE49-F238E27FC236}">
                <a16:creationId xmlns:a16="http://schemas.microsoft.com/office/drawing/2014/main" id="{C1E5B88B-F138-A0D8-4027-01C91EDCC413}"/>
              </a:ext>
            </a:extLst>
          </p:cNvPr>
          <p:cNvSpPr/>
          <p:nvPr/>
        </p:nvSpPr>
        <p:spPr>
          <a:xfrm>
            <a:off x="0" y="6409412"/>
            <a:ext cx="12192001" cy="44858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Ancona, venerdì 6 dicembre 2024</a:t>
            </a:r>
            <a:endParaRPr lang="it-IT" sz="1400" i="0" u="none" strike="noStrike" baseline="0" dirty="0">
              <a:solidFill>
                <a:schemeClr val="bg1"/>
              </a:solidFill>
              <a:latin typeface="Myriad-Bold"/>
            </a:endParaRPr>
          </a:p>
        </p:txBody>
      </p:sp>
      <p:pic>
        <p:nvPicPr>
          <p:cNvPr id="9" name="Immagine 8" descr="Immagine che contiene Carattere, Elementi grafici, schermata, grafica&#10;&#10;Descrizione generata automaticamente">
            <a:extLst>
              <a:ext uri="{FF2B5EF4-FFF2-40B4-BE49-F238E27FC236}">
                <a16:creationId xmlns:a16="http://schemas.microsoft.com/office/drawing/2014/main" id="{C124EA24-7633-2A97-F734-7900B5E72E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2134" y="8603"/>
            <a:ext cx="1245352" cy="363930"/>
          </a:xfrm>
          <a:prstGeom prst="rect">
            <a:avLst/>
          </a:prstGeom>
        </p:spPr>
      </p:pic>
      <p:pic>
        <p:nvPicPr>
          <p:cNvPr id="11" name="Immagine 10" descr="Immagine che contiene aria aperta, natura, paesaggio, nuvola&#10;&#10;Descrizione generata automaticamente">
            <a:extLst>
              <a:ext uri="{FF2B5EF4-FFF2-40B4-BE49-F238E27FC236}">
                <a16:creationId xmlns:a16="http://schemas.microsoft.com/office/drawing/2014/main" id="{7DC91DDC-53EB-87B2-26B3-DE2AE0434251}"/>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0" y="691021"/>
            <a:ext cx="12192000" cy="5475957"/>
          </a:xfrm>
          <a:prstGeom prst="rect">
            <a:avLst/>
          </a:prstGeom>
        </p:spPr>
      </p:pic>
      <p:sp>
        <p:nvSpPr>
          <p:cNvPr id="2" name="CasellaDiTesto 1">
            <a:extLst>
              <a:ext uri="{FF2B5EF4-FFF2-40B4-BE49-F238E27FC236}">
                <a16:creationId xmlns:a16="http://schemas.microsoft.com/office/drawing/2014/main" id="{C144E1F0-2C2D-4687-BF00-6A2F7B0855F2}"/>
              </a:ext>
            </a:extLst>
          </p:cNvPr>
          <p:cNvSpPr txBox="1"/>
          <p:nvPr/>
        </p:nvSpPr>
        <p:spPr>
          <a:xfrm>
            <a:off x="1166191" y="1061410"/>
            <a:ext cx="9859618" cy="830997"/>
          </a:xfrm>
          <a:prstGeom prst="rect">
            <a:avLst/>
          </a:prstGeom>
          <a:noFill/>
        </p:spPr>
        <p:txBody>
          <a:bodyPr wrap="square" rtlCol="0">
            <a:spAutoFit/>
          </a:bodyPr>
          <a:lstStyle/>
          <a:p>
            <a:pPr algn="ctr"/>
            <a:r>
              <a:rPr lang="it-IT" sz="2400" b="1" dirty="0">
                <a:solidFill>
                  <a:srgbClr val="0070C0"/>
                </a:solidFill>
              </a:rPr>
              <a:t>IL CNG SI È TEMPESTIVAMENTE ATTIVATO PER CORREGGERE TALE INDIRIZZO INTERPRETATIVO CON LA</a:t>
            </a:r>
            <a:r>
              <a:rPr lang="it-IT" sz="2400" b="1" dirty="0">
                <a:solidFill>
                  <a:srgbClr val="FF0000"/>
                </a:solidFill>
              </a:rPr>
              <a:t> CIRCOLARE N. 528 DEL 16 OTTOBRE 2024</a:t>
            </a:r>
            <a:r>
              <a:rPr lang="it-IT" sz="2400" b="1" dirty="0">
                <a:solidFill>
                  <a:srgbClr val="0070C0"/>
                </a:solidFill>
              </a:rPr>
              <a:t> </a:t>
            </a:r>
            <a:endParaRPr lang="it-IT" sz="2400" dirty="0">
              <a:solidFill>
                <a:srgbClr val="0070C0"/>
              </a:solidFill>
            </a:endParaRPr>
          </a:p>
        </p:txBody>
      </p:sp>
      <p:sp>
        <p:nvSpPr>
          <p:cNvPr id="4" name="CasellaDiTesto 3">
            <a:extLst>
              <a:ext uri="{FF2B5EF4-FFF2-40B4-BE49-F238E27FC236}">
                <a16:creationId xmlns:a16="http://schemas.microsoft.com/office/drawing/2014/main" id="{9DBEFCC0-5665-418C-BF42-9BB979A630EB}"/>
              </a:ext>
            </a:extLst>
          </p:cNvPr>
          <p:cNvSpPr txBox="1"/>
          <p:nvPr/>
        </p:nvSpPr>
        <p:spPr>
          <a:xfrm>
            <a:off x="1179451" y="3207097"/>
            <a:ext cx="10058400" cy="1015663"/>
          </a:xfrm>
          <a:prstGeom prst="rect">
            <a:avLst/>
          </a:prstGeom>
          <a:noFill/>
        </p:spPr>
        <p:txBody>
          <a:bodyPr wrap="square" rtlCol="0">
            <a:spAutoFit/>
          </a:bodyPr>
          <a:lstStyle/>
          <a:p>
            <a:pPr algn="just"/>
            <a:r>
              <a:rPr lang="it-IT" sz="2000" dirty="0"/>
              <a:t>i requisiti per la partecipazione alle procedure di affidamento dei servizi attinenti all’ingegneria e all’architettura sono chiaramente prescritti </a:t>
            </a:r>
            <a:r>
              <a:rPr lang="it-IT" sz="2200" b="1" dirty="0"/>
              <a:t>all’art. 66, comma 2 del codice</a:t>
            </a:r>
            <a:r>
              <a:rPr lang="it-IT" sz="2200" dirty="0"/>
              <a:t>; </a:t>
            </a:r>
          </a:p>
          <a:p>
            <a:pPr algn="just"/>
            <a:endParaRPr lang="it-IT" dirty="0"/>
          </a:p>
        </p:txBody>
      </p:sp>
      <p:sp>
        <p:nvSpPr>
          <p:cNvPr id="3" name="CasellaDiTesto 2">
            <a:extLst>
              <a:ext uri="{FF2B5EF4-FFF2-40B4-BE49-F238E27FC236}">
                <a16:creationId xmlns:a16="http://schemas.microsoft.com/office/drawing/2014/main" id="{39C8C0D2-CCD0-4A3A-A135-4544D1DBB3FE}"/>
              </a:ext>
            </a:extLst>
          </p:cNvPr>
          <p:cNvSpPr txBox="1"/>
          <p:nvPr/>
        </p:nvSpPr>
        <p:spPr>
          <a:xfrm>
            <a:off x="1166190" y="3998270"/>
            <a:ext cx="9765944" cy="1292662"/>
          </a:xfrm>
          <a:prstGeom prst="rect">
            <a:avLst/>
          </a:prstGeom>
          <a:noFill/>
        </p:spPr>
        <p:txBody>
          <a:bodyPr wrap="square" rtlCol="0">
            <a:spAutoFit/>
          </a:bodyPr>
          <a:lstStyle/>
          <a:p>
            <a:pPr algn="just"/>
            <a:r>
              <a:rPr lang="it-IT" sz="2000" dirty="0"/>
              <a:t>da tali disposizioni risulta, in maniera chiara ed incontrovertibile, che il potenziale </a:t>
            </a:r>
            <a:r>
              <a:rPr lang="it-IT" sz="2000" b="1" dirty="0"/>
              <a:t>affidatario dei servizi</a:t>
            </a:r>
            <a:r>
              <a:rPr lang="it-IT" sz="2000" dirty="0"/>
              <a:t> </a:t>
            </a:r>
            <a:r>
              <a:rPr lang="it-IT" sz="2000" b="1" dirty="0"/>
              <a:t>deve possedere i requisiti «minimi» per redigere e firmare </a:t>
            </a:r>
            <a:r>
              <a:rPr lang="it-IT" sz="2000" b="1" u="sng" dirty="0">
                <a:solidFill>
                  <a:srgbClr val="FF0000"/>
                </a:solidFill>
              </a:rPr>
              <a:t>OGNI</a:t>
            </a:r>
            <a:r>
              <a:rPr lang="it-IT" sz="2000" b="1" dirty="0"/>
              <a:t> elaborato della progettazione rientrante in tali servizi</a:t>
            </a:r>
            <a:r>
              <a:rPr lang="it-IT" sz="2000" dirty="0"/>
              <a:t>. </a:t>
            </a:r>
          </a:p>
          <a:p>
            <a:pPr algn="just"/>
            <a:endParaRPr lang="it-IT" dirty="0"/>
          </a:p>
        </p:txBody>
      </p:sp>
      <p:sp>
        <p:nvSpPr>
          <p:cNvPr id="5" name="Freccia in giù 4">
            <a:extLst>
              <a:ext uri="{FF2B5EF4-FFF2-40B4-BE49-F238E27FC236}">
                <a16:creationId xmlns:a16="http://schemas.microsoft.com/office/drawing/2014/main" id="{E2553D05-4053-4129-8CA8-72B8DEE05853}"/>
              </a:ext>
            </a:extLst>
          </p:cNvPr>
          <p:cNvSpPr/>
          <p:nvPr/>
        </p:nvSpPr>
        <p:spPr>
          <a:xfrm>
            <a:off x="5571460" y="2191433"/>
            <a:ext cx="637191" cy="10156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A6942D67-79C8-4E82-9B1C-9CDC28FD743C}"/>
              </a:ext>
            </a:extLst>
          </p:cNvPr>
          <p:cNvSpPr txBox="1"/>
          <p:nvPr/>
        </p:nvSpPr>
        <p:spPr>
          <a:xfrm>
            <a:off x="1166191" y="5066441"/>
            <a:ext cx="9859618" cy="1015663"/>
          </a:xfrm>
          <a:prstGeom prst="rect">
            <a:avLst/>
          </a:prstGeom>
          <a:noFill/>
        </p:spPr>
        <p:txBody>
          <a:bodyPr wrap="square" rtlCol="0">
            <a:spAutoFit/>
          </a:bodyPr>
          <a:lstStyle/>
          <a:p>
            <a:pPr algn="just"/>
            <a:r>
              <a:rPr lang="it-IT" sz="2000" b="1" dirty="0"/>
              <a:t>Solo l’affidatario che possegga tali requisiti “minimi” (definiti dall’art. 66, comma 2 del Codice) può rimettere a terzi l’elaborazione e la firma della relazione geologica, quale elaborato specialistico.</a:t>
            </a:r>
            <a:endParaRPr lang="it-IT" sz="2000" dirty="0"/>
          </a:p>
        </p:txBody>
      </p:sp>
    </p:spTree>
    <p:extLst>
      <p:ext uri="{BB962C8B-B14F-4D97-AF65-F5344CB8AC3E}">
        <p14:creationId xmlns:p14="http://schemas.microsoft.com/office/powerpoint/2010/main" val="276850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animBg="1"/>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5C983-A75A-49EA-33CB-A3552D25F9D9}"/>
            </a:ext>
          </a:extLst>
        </p:cNvPr>
        <p:cNvGrpSpPr/>
        <p:nvPr/>
      </p:nvGrpSpPr>
      <p:grpSpPr>
        <a:xfrm>
          <a:off x="0" y="0"/>
          <a:ext cx="0" cy="0"/>
          <a:chOff x="0" y="0"/>
          <a:chExt cx="0" cy="0"/>
        </a:xfrm>
      </p:grpSpPr>
      <p:sp>
        <p:nvSpPr>
          <p:cNvPr id="20" name="Rettangolo 19">
            <a:extLst>
              <a:ext uri="{FF2B5EF4-FFF2-40B4-BE49-F238E27FC236}">
                <a16:creationId xmlns:a16="http://schemas.microsoft.com/office/drawing/2014/main" id="{3CC9DD67-133C-FC41-F160-0AECCE5F4EA8}"/>
              </a:ext>
            </a:extLst>
          </p:cNvPr>
          <p:cNvSpPr/>
          <p:nvPr/>
        </p:nvSpPr>
        <p:spPr>
          <a:xfrm>
            <a:off x="0" y="-15910"/>
            <a:ext cx="12192001" cy="402956"/>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Assemblea annuale degli iscritti e convegno deontologico</a:t>
            </a:r>
          </a:p>
        </p:txBody>
      </p:sp>
      <p:sp>
        <p:nvSpPr>
          <p:cNvPr id="8" name="Rettangolo 7">
            <a:extLst>
              <a:ext uri="{FF2B5EF4-FFF2-40B4-BE49-F238E27FC236}">
                <a16:creationId xmlns:a16="http://schemas.microsoft.com/office/drawing/2014/main" id="{C1E5B88B-F138-A0D8-4027-01C91EDCC413}"/>
              </a:ext>
            </a:extLst>
          </p:cNvPr>
          <p:cNvSpPr/>
          <p:nvPr/>
        </p:nvSpPr>
        <p:spPr>
          <a:xfrm>
            <a:off x="0" y="6409412"/>
            <a:ext cx="12192001" cy="44858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Ancona, venerdì 6 dicembre 2024</a:t>
            </a:r>
            <a:endParaRPr lang="it-IT" sz="1400" i="0" u="none" strike="noStrike" baseline="0" dirty="0">
              <a:solidFill>
                <a:schemeClr val="bg1"/>
              </a:solidFill>
              <a:latin typeface="Myriad-Bold"/>
            </a:endParaRPr>
          </a:p>
        </p:txBody>
      </p:sp>
      <p:pic>
        <p:nvPicPr>
          <p:cNvPr id="9" name="Immagine 8" descr="Immagine che contiene Carattere, Elementi grafici, schermata, grafica&#10;&#10;Descrizione generata automaticamente">
            <a:extLst>
              <a:ext uri="{FF2B5EF4-FFF2-40B4-BE49-F238E27FC236}">
                <a16:creationId xmlns:a16="http://schemas.microsoft.com/office/drawing/2014/main" id="{C124EA24-7633-2A97-F734-7900B5E72E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2134" y="8603"/>
            <a:ext cx="1245352" cy="363930"/>
          </a:xfrm>
          <a:prstGeom prst="rect">
            <a:avLst/>
          </a:prstGeom>
        </p:spPr>
      </p:pic>
      <p:pic>
        <p:nvPicPr>
          <p:cNvPr id="11" name="Immagine 10" descr="Immagine che contiene aria aperta, natura, paesaggio, nuvola&#10;&#10;Descrizione generata automaticamente">
            <a:extLst>
              <a:ext uri="{FF2B5EF4-FFF2-40B4-BE49-F238E27FC236}">
                <a16:creationId xmlns:a16="http://schemas.microsoft.com/office/drawing/2014/main" id="{7DC91DDC-53EB-87B2-26B3-DE2AE0434251}"/>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0" y="660250"/>
            <a:ext cx="12192000" cy="5475957"/>
          </a:xfrm>
          <a:prstGeom prst="rect">
            <a:avLst/>
          </a:prstGeom>
        </p:spPr>
      </p:pic>
      <p:sp>
        <p:nvSpPr>
          <p:cNvPr id="4" name="CasellaDiTesto 3">
            <a:extLst>
              <a:ext uri="{FF2B5EF4-FFF2-40B4-BE49-F238E27FC236}">
                <a16:creationId xmlns:a16="http://schemas.microsoft.com/office/drawing/2014/main" id="{9DBEFCC0-5665-418C-BF42-9BB979A630EB}"/>
              </a:ext>
            </a:extLst>
          </p:cNvPr>
          <p:cNvSpPr txBox="1"/>
          <p:nvPr/>
        </p:nvSpPr>
        <p:spPr>
          <a:xfrm>
            <a:off x="1166190" y="1932272"/>
            <a:ext cx="2323244" cy="1015663"/>
          </a:xfrm>
          <a:prstGeom prst="rect">
            <a:avLst/>
          </a:prstGeom>
          <a:noFill/>
        </p:spPr>
        <p:txBody>
          <a:bodyPr wrap="square" rtlCol="0">
            <a:spAutoFit/>
          </a:bodyPr>
          <a:lstStyle/>
          <a:p>
            <a:r>
              <a:rPr lang="it-IT" sz="2000" b="1" dirty="0">
                <a:solidFill>
                  <a:srgbClr val="0070C0"/>
                </a:solidFill>
              </a:rPr>
              <a:t>I requisiti «minimi» </a:t>
            </a:r>
          </a:p>
          <a:p>
            <a:r>
              <a:rPr lang="it-IT" sz="2000" b="1" dirty="0">
                <a:solidFill>
                  <a:srgbClr val="0070C0"/>
                </a:solidFill>
              </a:rPr>
              <a:t>per redazione della</a:t>
            </a:r>
          </a:p>
          <a:p>
            <a:r>
              <a:rPr lang="it-IT" sz="2000" b="1" dirty="0">
                <a:solidFill>
                  <a:srgbClr val="0070C0"/>
                </a:solidFill>
              </a:rPr>
              <a:t>relazione geologica</a:t>
            </a:r>
            <a:endParaRPr lang="it-IT" dirty="0">
              <a:solidFill>
                <a:srgbClr val="0070C0"/>
              </a:solidFill>
            </a:endParaRPr>
          </a:p>
        </p:txBody>
      </p:sp>
      <p:sp>
        <p:nvSpPr>
          <p:cNvPr id="3" name="CasellaDiTesto 2">
            <a:extLst>
              <a:ext uri="{FF2B5EF4-FFF2-40B4-BE49-F238E27FC236}">
                <a16:creationId xmlns:a16="http://schemas.microsoft.com/office/drawing/2014/main" id="{39C8C0D2-CCD0-4A3A-A135-4544D1DBB3FE}"/>
              </a:ext>
            </a:extLst>
          </p:cNvPr>
          <p:cNvSpPr txBox="1"/>
          <p:nvPr/>
        </p:nvSpPr>
        <p:spPr>
          <a:xfrm>
            <a:off x="1166190" y="3758609"/>
            <a:ext cx="9325964" cy="1908215"/>
          </a:xfrm>
          <a:prstGeom prst="rect">
            <a:avLst/>
          </a:prstGeom>
          <a:noFill/>
        </p:spPr>
        <p:txBody>
          <a:bodyPr wrap="square" rtlCol="0">
            <a:spAutoFit/>
          </a:bodyPr>
          <a:lstStyle/>
          <a:p>
            <a:r>
              <a:rPr lang="it-IT" sz="2000" b="1" dirty="0">
                <a:solidFill>
                  <a:srgbClr val="FF0000"/>
                </a:solidFill>
              </a:rPr>
              <a:t>IN SINTESI: </a:t>
            </a:r>
          </a:p>
          <a:p>
            <a:pPr algn="just"/>
            <a:r>
              <a:rPr lang="it-IT" sz="2000" b="1" dirty="0">
                <a:solidFill>
                  <a:srgbClr val="FF0000"/>
                </a:solidFill>
              </a:rPr>
              <a:t>solo l’appaltatore in possesso dei requisiti minimi previsti dal Codice</a:t>
            </a:r>
            <a:r>
              <a:rPr lang="it-IT" sz="2000" dirty="0">
                <a:solidFill>
                  <a:srgbClr val="FF0000"/>
                </a:solidFill>
              </a:rPr>
              <a:t> </a:t>
            </a:r>
            <a:r>
              <a:rPr lang="it-IT" sz="2000" b="1" dirty="0">
                <a:solidFill>
                  <a:srgbClr val="FF0000"/>
                </a:solidFill>
              </a:rPr>
              <a:t>può subappaltare, nelle forme consentite dall’ordinamento vigente, la redazione e la firma della relazione geologica, rientrante fra gli elaborati specialistici facenti parte del progetto di fattibilità tecnico-economica e del progetto esecutivo.</a:t>
            </a:r>
            <a:endParaRPr lang="it-IT" sz="2000" dirty="0">
              <a:solidFill>
                <a:srgbClr val="FF0000"/>
              </a:solidFill>
            </a:endParaRPr>
          </a:p>
          <a:p>
            <a:pPr algn="just"/>
            <a:endParaRPr lang="it-IT" dirty="0"/>
          </a:p>
        </p:txBody>
      </p:sp>
      <p:sp>
        <p:nvSpPr>
          <p:cNvPr id="5" name="Freccia a destra 4">
            <a:extLst>
              <a:ext uri="{FF2B5EF4-FFF2-40B4-BE49-F238E27FC236}">
                <a16:creationId xmlns:a16="http://schemas.microsoft.com/office/drawing/2014/main" id="{2A927572-653F-4042-AC0B-19E007E60436}"/>
              </a:ext>
            </a:extLst>
          </p:cNvPr>
          <p:cNvSpPr/>
          <p:nvPr/>
        </p:nvSpPr>
        <p:spPr>
          <a:xfrm>
            <a:off x="3489434" y="2223865"/>
            <a:ext cx="299434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EA4F2490-5532-4A88-A84A-9E84B5EDCE4D}"/>
              </a:ext>
            </a:extLst>
          </p:cNvPr>
          <p:cNvSpPr txBox="1"/>
          <p:nvPr/>
        </p:nvSpPr>
        <p:spPr>
          <a:xfrm>
            <a:off x="6641255" y="1716034"/>
            <a:ext cx="4913555" cy="1323439"/>
          </a:xfrm>
          <a:prstGeom prst="rect">
            <a:avLst/>
          </a:prstGeom>
          <a:noFill/>
        </p:spPr>
        <p:txBody>
          <a:bodyPr wrap="square" rtlCol="0">
            <a:spAutoFit/>
          </a:bodyPr>
          <a:lstStyle/>
          <a:p>
            <a:pPr marL="342900" indent="-342900">
              <a:buFont typeface="Arial" panose="020B0604020202020204" pitchFamily="34" charset="0"/>
              <a:buChar char="•"/>
            </a:pPr>
            <a:r>
              <a:rPr lang="it-IT" sz="2000" b="1" dirty="0">
                <a:solidFill>
                  <a:srgbClr val="0070C0"/>
                </a:solidFill>
              </a:rPr>
              <a:t>abilitazione all’esercizio </a:t>
            </a:r>
          </a:p>
          <a:p>
            <a:r>
              <a:rPr lang="it-IT" sz="2000" b="1" dirty="0">
                <a:solidFill>
                  <a:srgbClr val="0070C0"/>
                </a:solidFill>
              </a:rPr>
              <a:t>      della professione di geologo </a:t>
            </a:r>
          </a:p>
          <a:p>
            <a:endParaRPr lang="it-IT" sz="2000" b="1" dirty="0">
              <a:solidFill>
                <a:srgbClr val="0070C0"/>
              </a:solidFill>
            </a:endParaRPr>
          </a:p>
          <a:p>
            <a:pPr marL="342900" indent="-342900">
              <a:buFont typeface="Arial" panose="020B0604020202020204" pitchFamily="34" charset="0"/>
              <a:buChar char="•"/>
            </a:pPr>
            <a:r>
              <a:rPr lang="it-IT" sz="2000" b="1" dirty="0">
                <a:solidFill>
                  <a:srgbClr val="0070C0"/>
                </a:solidFill>
              </a:rPr>
              <a:t>iscrizione al relativo albo.</a:t>
            </a:r>
            <a:endParaRPr lang="it-IT" sz="2000" dirty="0"/>
          </a:p>
        </p:txBody>
      </p:sp>
      <p:sp>
        <p:nvSpPr>
          <p:cNvPr id="7" name="CasellaDiTesto 6">
            <a:extLst>
              <a:ext uri="{FF2B5EF4-FFF2-40B4-BE49-F238E27FC236}">
                <a16:creationId xmlns:a16="http://schemas.microsoft.com/office/drawing/2014/main" id="{19BC11AF-7A7B-4D7E-9D7E-76DC0BFA2579}"/>
              </a:ext>
            </a:extLst>
          </p:cNvPr>
          <p:cNvSpPr txBox="1"/>
          <p:nvPr/>
        </p:nvSpPr>
        <p:spPr>
          <a:xfrm>
            <a:off x="3393741" y="2096849"/>
            <a:ext cx="3090041" cy="738664"/>
          </a:xfrm>
          <a:prstGeom prst="rect">
            <a:avLst/>
          </a:prstGeom>
          <a:noFill/>
        </p:spPr>
        <p:txBody>
          <a:bodyPr wrap="square" rtlCol="0">
            <a:spAutoFit/>
          </a:bodyPr>
          <a:lstStyle/>
          <a:p>
            <a:r>
              <a:rPr lang="it-IT" sz="1400" b="1" dirty="0">
                <a:solidFill>
                  <a:srgbClr val="FF0000"/>
                </a:solidFill>
              </a:rPr>
              <a:t>Sono requisiti </a:t>
            </a:r>
          </a:p>
          <a:p>
            <a:endParaRPr lang="it-IT" sz="1400" b="1" dirty="0">
              <a:solidFill>
                <a:srgbClr val="FF0000"/>
              </a:solidFill>
            </a:endParaRPr>
          </a:p>
          <a:p>
            <a:r>
              <a:rPr lang="it-IT" sz="1400" b="1" dirty="0">
                <a:solidFill>
                  <a:srgbClr val="FF0000"/>
                </a:solidFill>
              </a:rPr>
              <a:t>di qualificazione professionale</a:t>
            </a:r>
            <a:endParaRPr lang="it-IT" sz="1400" dirty="0">
              <a:solidFill>
                <a:srgbClr val="FF0000"/>
              </a:solidFill>
            </a:endParaRPr>
          </a:p>
        </p:txBody>
      </p:sp>
    </p:spTree>
    <p:extLst>
      <p:ext uri="{BB962C8B-B14F-4D97-AF65-F5344CB8AC3E}">
        <p14:creationId xmlns:p14="http://schemas.microsoft.com/office/powerpoint/2010/main" val="144690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9C84F-685C-4F8E-9262-2CB9802F5F8A}"/>
            </a:ext>
          </a:extLst>
        </p:cNvPr>
        <p:cNvGrpSpPr/>
        <p:nvPr/>
      </p:nvGrpSpPr>
      <p:grpSpPr>
        <a:xfrm>
          <a:off x="0" y="0"/>
          <a:ext cx="0" cy="0"/>
          <a:chOff x="0" y="0"/>
          <a:chExt cx="0" cy="0"/>
        </a:xfrm>
      </p:grpSpPr>
      <p:sp>
        <p:nvSpPr>
          <p:cNvPr id="20" name="Rettangolo 19">
            <a:extLst>
              <a:ext uri="{FF2B5EF4-FFF2-40B4-BE49-F238E27FC236}">
                <a16:creationId xmlns:a16="http://schemas.microsoft.com/office/drawing/2014/main" id="{CC8BEB35-B279-886F-8941-F1644D7DA845}"/>
              </a:ext>
            </a:extLst>
          </p:cNvPr>
          <p:cNvSpPr/>
          <p:nvPr/>
        </p:nvSpPr>
        <p:spPr>
          <a:xfrm>
            <a:off x="0" y="-15910"/>
            <a:ext cx="12192001" cy="402956"/>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Assemblea annuale degli iscritti e convegno deontologico</a:t>
            </a:r>
          </a:p>
        </p:txBody>
      </p:sp>
      <p:sp>
        <p:nvSpPr>
          <p:cNvPr id="8" name="Rettangolo 7">
            <a:extLst>
              <a:ext uri="{FF2B5EF4-FFF2-40B4-BE49-F238E27FC236}">
                <a16:creationId xmlns:a16="http://schemas.microsoft.com/office/drawing/2014/main" id="{498B774E-5AB8-0C9C-04AA-9093325E87EB}"/>
              </a:ext>
            </a:extLst>
          </p:cNvPr>
          <p:cNvSpPr/>
          <p:nvPr/>
        </p:nvSpPr>
        <p:spPr>
          <a:xfrm>
            <a:off x="0" y="6409412"/>
            <a:ext cx="12192001" cy="44858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Ancona, venerdì 6 dicembre 2024</a:t>
            </a:r>
            <a:endParaRPr lang="it-IT" sz="1400" i="0" u="none" strike="noStrike" baseline="0" dirty="0">
              <a:solidFill>
                <a:schemeClr val="bg1"/>
              </a:solidFill>
              <a:latin typeface="Myriad-Bold"/>
            </a:endParaRPr>
          </a:p>
        </p:txBody>
      </p:sp>
      <p:pic>
        <p:nvPicPr>
          <p:cNvPr id="9" name="Immagine 8" descr="Immagine che contiene Carattere, Elementi grafici, schermata, grafica&#10;&#10;Descrizione generata automaticamente">
            <a:extLst>
              <a:ext uri="{FF2B5EF4-FFF2-40B4-BE49-F238E27FC236}">
                <a16:creationId xmlns:a16="http://schemas.microsoft.com/office/drawing/2014/main" id="{EEC314E5-98EC-5045-34CB-4E1E3882F8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2134" y="8603"/>
            <a:ext cx="1245352" cy="363930"/>
          </a:xfrm>
          <a:prstGeom prst="rect">
            <a:avLst/>
          </a:prstGeom>
        </p:spPr>
      </p:pic>
      <p:pic>
        <p:nvPicPr>
          <p:cNvPr id="11" name="Immagine 10" descr="Immagine che contiene aria aperta, natura, paesaggio, nuvola&#10;&#10;Descrizione generata automaticamente">
            <a:extLst>
              <a:ext uri="{FF2B5EF4-FFF2-40B4-BE49-F238E27FC236}">
                <a16:creationId xmlns:a16="http://schemas.microsoft.com/office/drawing/2014/main" id="{C3A41A62-D3C9-2F3C-5F63-C86233EBB3BE}"/>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0" y="691021"/>
            <a:ext cx="12192000" cy="5475957"/>
          </a:xfrm>
          <a:prstGeom prst="rect">
            <a:avLst/>
          </a:prstGeom>
        </p:spPr>
      </p:pic>
      <p:sp>
        <p:nvSpPr>
          <p:cNvPr id="3" name="CasellaDiTesto 2">
            <a:extLst>
              <a:ext uri="{FF2B5EF4-FFF2-40B4-BE49-F238E27FC236}">
                <a16:creationId xmlns:a16="http://schemas.microsoft.com/office/drawing/2014/main" id="{4181668D-9BAC-B733-0584-493C059BA5D6}"/>
              </a:ext>
            </a:extLst>
          </p:cNvPr>
          <p:cNvSpPr txBox="1"/>
          <p:nvPr/>
        </p:nvSpPr>
        <p:spPr>
          <a:xfrm>
            <a:off x="201478" y="691021"/>
            <a:ext cx="11468746" cy="4661276"/>
          </a:xfrm>
          <a:prstGeom prst="rect">
            <a:avLst/>
          </a:prstGeom>
          <a:noFill/>
        </p:spPr>
        <p:txBody>
          <a:bodyPr wrap="square" rtlCol="0">
            <a:spAutoFit/>
          </a:bodyPr>
          <a:lstStyle/>
          <a:p>
            <a:pPr algn="just">
              <a:lnSpc>
                <a:spcPct val="150000"/>
              </a:lnSpc>
            </a:pPr>
            <a:r>
              <a:rPr lang="it-IT" sz="2000" dirty="0"/>
              <a:t>Sulla base delle vigenti disposizioni del Codice, </a:t>
            </a:r>
            <a:r>
              <a:rPr lang="it-IT" sz="2000" b="1" dirty="0"/>
              <a:t>non risulta</a:t>
            </a:r>
            <a:r>
              <a:rPr lang="it-IT" sz="2000" dirty="0"/>
              <a:t>, quindi, </a:t>
            </a:r>
            <a:r>
              <a:rPr lang="it-IT" sz="2000" b="1" dirty="0"/>
              <a:t>condivisibile, così come ritenuto nel parere richiamato in epigrafe, l’ammissibilità di un subappalto cd. “necessario” al fine di supplire alla carenza, in capo all’affidatario, del requisito per redigere e firmare la relazione geologica</a:t>
            </a:r>
            <a:r>
              <a:rPr lang="it-IT" sz="2000" dirty="0"/>
              <a:t>, seppur mediante l’individuazione nominativa del professionista geologo in sede di offerta. </a:t>
            </a:r>
            <a:r>
              <a:rPr lang="it-IT" sz="2000" b="1" dirty="0"/>
              <a:t>Trattasi</a:t>
            </a:r>
            <a:r>
              <a:rPr lang="it-IT" sz="2000" dirty="0"/>
              <a:t>, infatti, </a:t>
            </a:r>
            <a:r>
              <a:rPr lang="it-IT" sz="2000" b="1" dirty="0"/>
              <a:t>di uno specifico requisito di qualificazione professionale – cioè l’abilitazione all’esercizio della professione di geologo e l’iscrizione al relativo albo – che è indispensabile per la predisposizione e la sottoscrizione di un elaborato specialistico costituente parte integrante della prestazione principale da identificarsi nella progettazione nel suo insieme</a:t>
            </a:r>
            <a:r>
              <a:rPr lang="it-IT" sz="2000" dirty="0"/>
              <a:t>, ai sensi dell’art. 41 e dell’Allegato I.7 del Codice; quindi, </a:t>
            </a:r>
            <a:r>
              <a:rPr lang="it-IT" sz="2000" b="1" dirty="0"/>
              <a:t>esso non può ritenersi un generico requisito necessario per l’esecuzione di un’attività scorporabile, che teoricamente potrebbe essere oggetto della fattispecie di subappalto sopra menzionata</a:t>
            </a:r>
            <a:endParaRPr lang="it-IT" b="1" dirty="0"/>
          </a:p>
        </p:txBody>
      </p:sp>
    </p:spTree>
    <p:extLst>
      <p:ext uri="{BB962C8B-B14F-4D97-AF65-F5344CB8AC3E}">
        <p14:creationId xmlns:p14="http://schemas.microsoft.com/office/powerpoint/2010/main" val="182956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5C983-A75A-49EA-33CB-A3552D25F9D9}"/>
            </a:ext>
          </a:extLst>
        </p:cNvPr>
        <p:cNvGrpSpPr/>
        <p:nvPr/>
      </p:nvGrpSpPr>
      <p:grpSpPr>
        <a:xfrm>
          <a:off x="0" y="0"/>
          <a:ext cx="0" cy="0"/>
          <a:chOff x="0" y="0"/>
          <a:chExt cx="0" cy="0"/>
        </a:xfrm>
      </p:grpSpPr>
      <p:sp>
        <p:nvSpPr>
          <p:cNvPr id="20" name="Rettangolo 19">
            <a:extLst>
              <a:ext uri="{FF2B5EF4-FFF2-40B4-BE49-F238E27FC236}">
                <a16:creationId xmlns:a16="http://schemas.microsoft.com/office/drawing/2014/main" id="{3CC9DD67-133C-FC41-F160-0AECCE5F4EA8}"/>
              </a:ext>
            </a:extLst>
          </p:cNvPr>
          <p:cNvSpPr/>
          <p:nvPr/>
        </p:nvSpPr>
        <p:spPr>
          <a:xfrm>
            <a:off x="0" y="-15910"/>
            <a:ext cx="12192001" cy="402956"/>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Assemblea annuale degli iscritti e convegno deontologico</a:t>
            </a:r>
          </a:p>
        </p:txBody>
      </p:sp>
      <p:sp>
        <p:nvSpPr>
          <p:cNvPr id="8" name="Rettangolo 7">
            <a:extLst>
              <a:ext uri="{FF2B5EF4-FFF2-40B4-BE49-F238E27FC236}">
                <a16:creationId xmlns:a16="http://schemas.microsoft.com/office/drawing/2014/main" id="{C1E5B88B-F138-A0D8-4027-01C91EDCC413}"/>
              </a:ext>
            </a:extLst>
          </p:cNvPr>
          <p:cNvSpPr/>
          <p:nvPr/>
        </p:nvSpPr>
        <p:spPr>
          <a:xfrm>
            <a:off x="0" y="6409412"/>
            <a:ext cx="12192001" cy="44858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Ancona, venerdì 6 dicembre 2024</a:t>
            </a:r>
            <a:endParaRPr lang="it-IT" sz="1400" i="0" u="none" strike="noStrike" baseline="0" dirty="0">
              <a:solidFill>
                <a:schemeClr val="bg1"/>
              </a:solidFill>
              <a:latin typeface="Myriad-Bold"/>
            </a:endParaRPr>
          </a:p>
        </p:txBody>
      </p:sp>
      <p:pic>
        <p:nvPicPr>
          <p:cNvPr id="9" name="Immagine 8" descr="Immagine che contiene Carattere, Elementi grafici, schermata, grafica&#10;&#10;Descrizione generata automaticamente">
            <a:extLst>
              <a:ext uri="{FF2B5EF4-FFF2-40B4-BE49-F238E27FC236}">
                <a16:creationId xmlns:a16="http://schemas.microsoft.com/office/drawing/2014/main" id="{C124EA24-7633-2A97-F734-7900B5E72E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2134" y="8603"/>
            <a:ext cx="1245352" cy="363930"/>
          </a:xfrm>
          <a:prstGeom prst="rect">
            <a:avLst/>
          </a:prstGeom>
        </p:spPr>
      </p:pic>
      <p:pic>
        <p:nvPicPr>
          <p:cNvPr id="11" name="Immagine 10" descr="Immagine che contiene aria aperta, natura, paesaggio, nuvola&#10;&#10;Descrizione generata automaticamente">
            <a:extLst>
              <a:ext uri="{FF2B5EF4-FFF2-40B4-BE49-F238E27FC236}">
                <a16:creationId xmlns:a16="http://schemas.microsoft.com/office/drawing/2014/main" id="{7DC91DDC-53EB-87B2-26B3-DE2AE0434251}"/>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0" y="691021"/>
            <a:ext cx="12192000" cy="5475957"/>
          </a:xfrm>
          <a:prstGeom prst="rect">
            <a:avLst/>
          </a:prstGeom>
        </p:spPr>
      </p:pic>
      <p:sp>
        <p:nvSpPr>
          <p:cNvPr id="2" name="CasellaDiTesto 1">
            <a:extLst>
              <a:ext uri="{FF2B5EF4-FFF2-40B4-BE49-F238E27FC236}">
                <a16:creationId xmlns:a16="http://schemas.microsoft.com/office/drawing/2014/main" id="{C144E1F0-2C2D-4687-BF00-6A2F7B0855F2}"/>
              </a:ext>
            </a:extLst>
          </p:cNvPr>
          <p:cNvSpPr txBox="1"/>
          <p:nvPr/>
        </p:nvSpPr>
        <p:spPr>
          <a:xfrm>
            <a:off x="1166191" y="1061410"/>
            <a:ext cx="9859618" cy="707886"/>
          </a:xfrm>
          <a:prstGeom prst="rect">
            <a:avLst/>
          </a:prstGeom>
          <a:noFill/>
        </p:spPr>
        <p:txBody>
          <a:bodyPr wrap="square" rtlCol="0">
            <a:spAutoFit/>
          </a:bodyPr>
          <a:lstStyle/>
          <a:p>
            <a:r>
              <a:rPr lang="it-IT" sz="2000" b="1" dirty="0"/>
              <a:t>Infine, deve essere assicurato, in fase esecutiva, il rispetto del comma 12 dell’art. 119 del nuovo Codice, secondo cui:</a:t>
            </a:r>
            <a:endParaRPr lang="it-IT" sz="2000" dirty="0"/>
          </a:p>
        </p:txBody>
      </p:sp>
      <p:sp>
        <p:nvSpPr>
          <p:cNvPr id="4" name="CasellaDiTesto 3">
            <a:extLst>
              <a:ext uri="{FF2B5EF4-FFF2-40B4-BE49-F238E27FC236}">
                <a16:creationId xmlns:a16="http://schemas.microsoft.com/office/drawing/2014/main" id="{9DBEFCC0-5665-418C-BF42-9BB979A630EB}"/>
              </a:ext>
            </a:extLst>
          </p:cNvPr>
          <p:cNvSpPr txBox="1"/>
          <p:nvPr/>
        </p:nvSpPr>
        <p:spPr>
          <a:xfrm>
            <a:off x="4378314" y="2139685"/>
            <a:ext cx="6361044" cy="2185214"/>
          </a:xfrm>
          <a:prstGeom prst="rect">
            <a:avLst/>
          </a:prstGeom>
          <a:noFill/>
        </p:spPr>
        <p:txBody>
          <a:bodyPr wrap="square" rtlCol="0">
            <a:spAutoFit/>
          </a:bodyPr>
          <a:lstStyle/>
          <a:p>
            <a:pPr algn="just"/>
            <a:r>
              <a:rPr lang="it-IT" sz="2000" b="1" i="1" dirty="0"/>
              <a:t>“</a:t>
            </a:r>
            <a:r>
              <a:rPr lang="it-IT" sz="2000" i="1" dirty="0"/>
              <a:t>Il subappaltatore, per le prestazioni affidate in subappalto, deve garantire gli stessi standard qualitativi e prestazionali previsti nel contratto di appalto e </a:t>
            </a:r>
            <a:r>
              <a:rPr lang="it-IT" sz="2000" i="1" dirty="0">
                <a:solidFill>
                  <a:schemeClr val="accent1"/>
                </a:solidFill>
              </a:rPr>
              <a:t>riconoscere ai lavoratori un trattamento economico e normativo non inferiore a quello che avrebbe garantito il contraente principale</a:t>
            </a:r>
            <a:r>
              <a:rPr lang="it-IT" sz="2000" i="1" dirty="0"/>
              <a:t>” …. </a:t>
            </a:r>
            <a:endParaRPr lang="it-IT" sz="2000" dirty="0"/>
          </a:p>
          <a:p>
            <a:endParaRPr lang="it-IT" dirty="0">
              <a:solidFill>
                <a:srgbClr val="0070C0"/>
              </a:solidFill>
            </a:endParaRPr>
          </a:p>
          <a:p>
            <a:pPr algn="just"/>
            <a:endParaRPr lang="it-IT" dirty="0"/>
          </a:p>
        </p:txBody>
      </p:sp>
      <p:sp>
        <p:nvSpPr>
          <p:cNvPr id="3" name="CasellaDiTesto 2">
            <a:extLst>
              <a:ext uri="{FF2B5EF4-FFF2-40B4-BE49-F238E27FC236}">
                <a16:creationId xmlns:a16="http://schemas.microsoft.com/office/drawing/2014/main" id="{39C8C0D2-CCD0-4A3A-A135-4544D1DBB3FE}"/>
              </a:ext>
            </a:extLst>
          </p:cNvPr>
          <p:cNvSpPr txBox="1"/>
          <p:nvPr/>
        </p:nvSpPr>
        <p:spPr>
          <a:xfrm>
            <a:off x="1166190" y="4391807"/>
            <a:ext cx="9765944" cy="984885"/>
          </a:xfrm>
          <a:prstGeom prst="rect">
            <a:avLst/>
          </a:prstGeom>
          <a:noFill/>
        </p:spPr>
        <p:txBody>
          <a:bodyPr wrap="square" rtlCol="0">
            <a:spAutoFit/>
          </a:bodyPr>
          <a:lstStyle/>
          <a:p>
            <a:r>
              <a:rPr lang="it-IT" sz="2000" b="1" i="1" dirty="0"/>
              <a:t>…..IN </a:t>
            </a:r>
            <a:r>
              <a:rPr lang="it-IT" sz="2000" b="1" i="1" u="sng" dirty="0">
                <a:effectLst>
                  <a:outerShdw blurRad="38100" dist="38100" dir="2700000" algn="tl">
                    <a:srgbClr val="000000">
                      <a:alpha val="43137"/>
                    </a:srgbClr>
                  </a:outerShdw>
                </a:effectLst>
              </a:rPr>
              <a:t>APPLICAZIONE DEI PARAMETRI TABELLARI </a:t>
            </a:r>
            <a:r>
              <a:rPr lang="it-IT" sz="2000" b="1" i="1" dirty="0"/>
              <a:t>PREVISTI A NORMA DI LEGGE!!</a:t>
            </a:r>
            <a:endParaRPr lang="it-IT" sz="2000" b="1" dirty="0"/>
          </a:p>
          <a:p>
            <a:endParaRPr lang="it-IT" sz="2000" dirty="0">
              <a:solidFill>
                <a:srgbClr val="FF0000"/>
              </a:solidFill>
            </a:endParaRPr>
          </a:p>
          <a:p>
            <a:pPr algn="just"/>
            <a:endParaRPr lang="it-IT" dirty="0"/>
          </a:p>
        </p:txBody>
      </p:sp>
    </p:spTree>
    <p:extLst>
      <p:ext uri="{BB962C8B-B14F-4D97-AF65-F5344CB8AC3E}">
        <p14:creationId xmlns:p14="http://schemas.microsoft.com/office/powerpoint/2010/main" val="3565964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5507F-2F5F-8F2C-A13C-0288757F4943}"/>
            </a:ext>
          </a:extLst>
        </p:cNvPr>
        <p:cNvGrpSpPr/>
        <p:nvPr/>
      </p:nvGrpSpPr>
      <p:grpSpPr>
        <a:xfrm>
          <a:off x="0" y="0"/>
          <a:ext cx="0" cy="0"/>
          <a:chOff x="0" y="0"/>
          <a:chExt cx="0" cy="0"/>
        </a:xfrm>
      </p:grpSpPr>
      <p:sp>
        <p:nvSpPr>
          <p:cNvPr id="20" name="Rettangolo 19">
            <a:extLst>
              <a:ext uri="{FF2B5EF4-FFF2-40B4-BE49-F238E27FC236}">
                <a16:creationId xmlns:a16="http://schemas.microsoft.com/office/drawing/2014/main" id="{4C466600-CD95-C973-F585-385BB3023B58}"/>
              </a:ext>
            </a:extLst>
          </p:cNvPr>
          <p:cNvSpPr/>
          <p:nvPr/>
        </p:nvSpPr>
        <p:spPr>
          <a:xfrm>
            <a:off x="0" y="-15910"/>
            <a:ext cx="12192001" cy="402956"/>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Assemblea annuale degli iscritti e convegno deontologico</a:t>
            </a:r>
          </a:p>
        </p:txBody>
      </p:sp>
      <p:sp>
        <p:nvSpPr>
          <p:cNvPr id="8" name="Rettangolo 7">
            <a:extLst>
              <a:ext uri="{FF2B5EF4-FFF2-40B4-BE49-F238E27FC236}">
                <a16:creationId xmlns:a16="http://schemas.microsoft.com/office/drawing/2014/main" id="{EF726E10-35C3-3238-44D0-5EADC10B38F5}"/>
              </a:ext>
            </a:extLst>
          </p:cNvPr>
          <p:cNvSpPr/>
          <p:nvPr/>
        </p:nvSpPr>
        <p:spPr>
          <a:xfrm>
            <a:off x="0" y="6409412"/>
            <a:ext cx="12192001" cy="44858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Ancona, venerdì 6 dicembre 2024</a:t>
            </a:r>
            <a:endParaRPr lang="it-IT" sz="1400" i="0" u="none" strike="noStrike" baseline="0" dirty="0">
              <a:solidFill>
                <a:schemeClr val="bg1"/>
              </a:solidFill>
              <a:latin typeface="Myriad-Bold"/>
            </a:endParaRPr>
          </a:p>
        </p:txBody>
      </p:sp>
      <p:pic>
        <p:nvPicPr>
          <p:cNvPr id="9" name="Immagine 8" descr="Immagine che contiene Carattere, Elementi grafici, schermata, grafica&#10;&#10;Descrizione generata automaticamente">
            <a:extLst>
              <a:ext uri="{FF2B5EF4-FFF2-40B4-BE49-F238E27FC236}">
                <a16:creationId xmlns:a16="http://schemas.microsoft.com/office/drawing/2014/main" id="{FC679337-8E3A-47C5-674D-BB35113072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2134" y="8603"/>
            <a:ext cx="1245352" cy="363930"/>
          </a:xfrm>
          <a:prstGeom prst="rect">
            <a:avLst/>
          </a:prstGeom>
        </p:spPr>
      </p:pic>
      <p:pic>
        <p:nvPicPr>
          <p:cNvPr id="11" name="Immagine 10" descr="Immagine che contiene aria aperta, natura, paesaggio, nuvola&#10;&#10;Descrizione generata automaticamente">
            <a:extLst>
              <a:ext uri="{FF2B5EF4-FFF2-40B4-BE49-F238E27FC236}">
                <a16:creationId xmlns:a16="http://schemas.microsoft.com/office/drawing/2014/main" id="{04A7A753-783B-AADC-BFC0-EC147D9A6C06}"/>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0" y="691021"/>
            <a:ext cx="12192000" cy="5475957"/>
          </a:xfrm>
          <a:prstGeom prst="rect">
            <a:avLst/>
          </a:prstGeom>
        </p:spPr>
      </p:pic>
      <p:sp>
        <p:nvSpPr>
          <p:cNvPr id="5" name="CasellaDiTesto 4">
            <a:extLst>
              <a:ext uri="{FF2B5EF4-FFF2-40B4-BE49-F238E27FC236}">
                <a16:creationId xmlns:a16="http://schemas.microsoft.com/office/drawing/2014/main" id="{185DCE61-CFB2-59D4-86F4-A764F3B42994}"/>
              </a:ext>
            </a:extLst>
          </p:cNvPr>
          <p:cNvSpPr txBox="1"/>
          <p:nvPr/>
        </p:nvSpPr>
        <p:spPr>
          <a:xfrm>
            <a:off x="0" y="1240972"/>
            <a:ext cx="12192000" cy="2308324"/>
          </a:xfrm>
          <a:prstGeom prst="rect">
            <a:avLst/>
          </a:prstGeom>
          <a:noFill/>
        </p:spPr>
        <p:txBody>
          <a:bodyPr wrap="square">
            <a:spAutoFit/>
          </a:bodyPr>
          <a:lstStyle/>
          <a:p>
            <a:pPr algn="ctr"/>
            <a:r>
              <a:rPr lang="it-IT" sz="4800" b="1" dirty="0">
                <a:solidFill>
                  <a:srgbClr val="FF0000"/>
                </a:solidFill>
              </a:rPr>
              <a:t>GRAZIE A TUTTI PER L’ATTENZIONE </a:t>
            </a:r>
          </a:p>
          <a:p>
            <a:pPr algn="ctr"/>
            <a:r>
              <a:rPr lang="it-IT" sz="4800" b="1" dirty="0">
                <a:solidFill>
                  <a:srgbClr val="FF0000"/>
                </a:solidFill>
              </a:rPr>
              <a:t>E</a:t>
            </a:r>
          </a:p>
          <a:p>
            <a:pPr algn="ctr"/>
            <a:r>
              <a:rPr lang="it-IT" sz="4800" b="1" dirty="0">
                <a:solidFill>
                  <a:srgbClr val="FF0000"/>
                </a:solidFill>
              </a:rPr>
              <a:t> PER LA PARTECIPAZIONE ALL’ASSEMBLEA</a:t>
            </a:r>
          </a:p>
        </p:txBody>
      </p:sp>
    </p:spTree>
    <p:extLst>
      <p:ext uri="{BB962C8B-B14F-4D97-AF65-F5344CB8AC3E}">
        <p14:creationId xmlns:p14="http://schemas.microsoft.com/office/powerpoint/2010/main" val="1837910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99743" y="1614749"/>
            <a:ext cx="8059931" cy="2454887"/>
          </a:xfrm>
          <a:prstGeom prst="rect">
            <a:avLst/>
          </a:prstGeom>
        </p:spPr>
        <p:txBody>
          <a:bodyPr wrap="square">
            <a:spAutoFit/>
          </a:bodyPr>
          <a:lstStyle>
            <a:defPPr>
              <a:defRPr lang="it-IT"/>
            </a:defPPr>
            <a:lvl1pPr marL="0" algn="l" defTabSz="984260" rtl="0" eaLnBrk="1" latinLnBrk="0" hangingPunct="1">
              <a:defRPr sz="1938" kern="1200">
                <a:solidFill>
                  <a:schemeClr val="tx1"/>
                </a:solidFill>
                <a:latin typeface="+mn-lt"/>
                <a:ea typeface="+mn-ea"/>
                <a:cs typeface="+mn-cs"/>
              </a:defRPr>
            </a:lvl1pPr>
            <a:lvl2pPr marL="492130" algn="l" defTabSz="984260" rtl="0" eaLnBrk="1" latinLnBrk="0" hangingPunct="1">
              <a:defRPr sz="1938" kern="1200">
                <a:solidFill>
                  <a:schemeClr val="tx1"/>
                </a:solidFill>
                <a:latin typeface="+mn-lt"/>
                <a:ea typeface="+mn-ea"/>
                <a:cs typeface="+mn-cs"/>
              </a:defRPr>
            </a:lvl2pPr>
            <a:lvl3pPr marL="984260" algn="l" defTabSz="984260" rtl="0" eaLnBrk="1" latinLnBrk="0" hangingPunct="1">
              <a:defRPr sz="1938" kern="1200">
                <a:solidFill>
                  <a:schemeClr val="tx1"/>
                </a:solidFill>
                <a:latin typeface="+mn-lt"/>
                <a:ea typeface="+mn-ea"/>
                <a:cs typeface="+mn-cs"/>
              </a:defRPr>
            </a:lvl3pPr>
            <a:lvl4pPr marL="1476390" algn="l" defTabSz="984260" rtl="0" eaLnBrk="1" latinLnBrk="0" hangingPunct="1">
              <a:defRPr sz="1938" kern="1200">
                <a:solidFill>
                  <a:schemeClr val="tx1"/>
                </a:solidFill>
                <a:latin typeface="+mn-lt"/>
                <a:ea typeface="+mn-ea"/>
                <a:cs typeface="+mn-cs"/>
              </a:defRPr>
            </a:lvl4pPr>
            <a:lvl5pPr marL="1968520" algn="l" defTabSz="984260" rtl="0" eaLnBrk="1" latinLnBrk="0" hangingPunct="1">
              <a:defRPr sz="1938" kern="1200">
                <a:solidFill>
                  <a:schemeClr val="tx1"/>
                </a:solidFill>
                <a:latin typeface="+mn-lt"/>
                <a:ea typeface="+mn-ea"/>
                <a:cs typeface="+mn-cs"/>
              </a:defRPr>
            </a:lvl5pPr>
            <a:lvl6pPr marL="2460650" algn="l" defTabSz="984260" rtl="0" eaLnBrk="1" latinLnBrk="0" hangingPunct="1">
              <a:defRPr sz="1938" kern="1200">
                <a:solidFill>
                  <a:schemeClr val="tx1"/>
                </a:solidFill>
                <a:latin typeface="+mn-lt"/>
                <a:ea typeface="+mn-ea"/>
                <a:cs typeface="+mn-cs"/>
              </a:defRPr>
            </a:lvl6pPr>
            <a:lvl7pPr marL="2952780" algn="l" defTabSz="984260" rtl="0" eaLnBrk="1" latinLnBrk="0" hangingPunct="1">
              <a:defRPr sz="1938" kern="1200">
                <a:solidFill>
                  <a:schemeClr val="tx1"/>
                </a:solidFill>
                <a:latin typeface="+mn-lt"/>
                <a:ea typeface="+mn-ea"/>
                <a:cs typeface="+mn-cs"/>
              </a:defRPr>
            </a:lvl7pPr>
            <a:lvl8pPr marL="3444911" algn="l" defTabSz="984260" rtl="0" eaLnBrk="1" latinLnBrk="0" hangingPunct="1">
              <a:defRPr sz="1938" kern="1200">
                <a:solidFill>
                  <a:schemeClr val="tx1"/>
                </a:solidFill>
                <a:latin typeface="+mn-lt"/>
                <a:ea typeface="+mn-ea"/>
                <a:cs typeface="+mn-cs"/>
              </a:defRPr>
            </a:lvl8pPr>
            <a:lvl9pPr marL="3937041" algn="l" defTabSz="984260" rtl="0" eaLnBrk="1" latinLnBrk="0" hangingPunct="1">
              <a:defRPr sz="1938" kern="1200">
                <a:solidFill>
                  <a:schemeClr val="tx1"/>
                </a:solidFill>
                <a:latin typeface="+mn-lt"/>
                <a:ea typeface="+mn-ea"/>
                <a:cs typeface="+mn-cs"/>
              </a:defRPr>
            </a:lvl9pPr>
          </a:lstStyle>
          <a:p>
            <a:pPr algn="ctr"/>
            <a:r>
              <a:rPr lang="it-IT" sz="1293" b="1" dirty="0">
                <a:solidFill>
                  <a:srgbClr val="C00000"/>
                </a:solidFill>
                <a:latin typeface="Trebuchet MS" panose="020B0603020202020204" pitchFamily="34" charset="0"/>
              </a:rPr>
              <a:t>Art. 2.</a:t>
            </a:r>
          </a:p>
          <a:p>
            <a:pPr algn="ctr"/>
            <a:r>
              <a:rPr lang="it-IT" sz="1293" b="1" dirty="0">
                <a:solidFill>
                  <a:srgbClr val="C00000"/>
                </a:solidFill>
                <a:latin typeface="Trebuchet MS" panose="020B0603020202020204" pitchFamily="34" charset="0"/>
              </a:rPr>
              <a:t> Ambito di applicazione </a:t>
            </a:r>
          </a:p>
          <a:p>
            <a:pPr algn="ctr"/>
            <a:endParaRPr lang="it-IT" sz="1131" dirty="0">
              <a:solidFill>
                <a:srgbClr val="C00000"/>
              </a:solidFill>
              <a:latin typeface="Trebuchet MS" panose="020B0603020202020204" pitchFamily="34" charset="0"/>
            </a:endParaRPr>
          </a:p>
          <a:p>
            <a:pPr algn="just"/>
            <a:r>
              <a:rPr lang="it-IT" sz="1131" dirty="0">
                <a:latin typeface="Trebuchet MS" panose="020B0603020202020204" pitchFamily="34" charset="0"/>
              </a:rPr>
              <a:t> </a:t>
            </a:r>
            <a:r>
              <a:rPr lang="it-IT" sz="1293" dirty="0">
                <a:latin typeface="Trebuchet MS" panose="020B0603020202020204" pitchFamily="34" charset="0"/>
              </a:rPr>
              <a:t>1. La presente legge si applica ai rapporti professionali aventi ad oggetto la prestazione d’opera intellettuale di cui all’articolo 2230 del codice civile regolati da convenzioni aventi ad oggetto lo svolgimento, anche in forma associata o societaria, delle attività professionali svolte in favore di imprese bancarie e assicurative nonché delle loro società controllate, delle loro mandatarie e delle imprese che nell’anno precedente al conferimento dell’incarico hanno occupato alle proprie dipendenze più di </a:t>
            </a:r>
            <a:r>
              <a:rPr lang="it-IT" sz="1293" dirty="0">
                <a:solidFill>
                  <a:srgbClr val="FF0000"/>
                </a:solidFill>
                <a:latin typeface="Trebuchet MS" panose="020B0603020202020204" pitchFamily="34" charset="0"/>
              </a:rPr>
              <a:t>cinquanta lavoratori </a:t>
            </a:r>
            <a:r>
              <a:rPr lang="it-IT" sz="1293" dirty="0">
                <a:latin typeface="Trebuchet MS" panose="020B0603020202020204" pitchFamily="34" charset="0"/>
              </a:rPr>
              <a:t>o hanno presentato ricavi annui superiori a </a:t>
            </a:r>
            <a:r>
              <a:rPr lang="it-IT" sz="1293" dirty="0">
                <a:solidFill>
                  <a:srgbClr val="FF0000"/>
                </a:solidFill>
                <a:latin typeface="Trebuchet MS" panose="020B0603020202020204" pitchFamily="34" charset="0"/>
              </a:rPr>
              <a:t>10 milioni di euro</a:t>
            </a:r>
            <a:r>
              <a:rPr lang="it-IT" sz="1293" dirty="0">
                <a:latin typeface="Trebuchet MS" panose="020B0603020202020204" pitchFamily="34" charset="0"/>
              </a:rPr>
              <a:t>, fermo restando quanto previsto al secondo periodo del comma 3. </a:t>
            </a:r>
          </a:p>
          <a:p>
            <a:r>
              <a:rPr lang="it-IT" sz="1293" dirty="0">
                <a:latin typeface="Trebuchet MS" panose="020B0603020202020204" pitchFamily="34" charset="0"/>
              </a:rPr>
              <a:t> </a:t>
            </a:r>
          </a:p>
          <a:p>
            <a:r>
              <a:rPr lang="it-IT" sz="1293" dirty="0">
                <a:latin typeface="Trebuchet MS" panose="020B0603020202020204" pitchFamily="34" charset="0"/>
              </a:rPr>
              <a:t> </a:t>
            </a:r>
          </a:p>
        </p:txBody>
      </p:sp>
      <p:sp>
        <p:nvSpPr>
          <p:cNvPr id="4" name="CasellaDiTesto 3">
            <a:extLst>
              <a:ext uri="{FF2B5EF4-FFF2-40B4-BE49-F238E27FC236}">
                <a16:creationId xmlns:a16="http://schemas.microsoft.com/office/drawing/2014/main" id="{0D6E3190-6574-5C83-EC36-DAB6CAD2D231}"/>
              </a:ext>
            </a:extLst>
          </p:cNvPr>
          <p:cNvSpPr txBox="1"/>
          <p:nvPr/>
        </p:nvSpPr>
        <p:spPr>
          <a:xfrm>
            <a:off x="3577646" y="5338048"/>
            <a:ext cx="4811108" cy="696456"/>
          </a:xfrm>
          <a:prstGeom prst="rect">
            <a:avLst/>
          </a:prstGeom>
          <a:noFill/>
        </p:spPr>
        <p:txBody>
          <a:bodyPr wrap="square" rtlCol="0" anchor="ctr" anchorCtr="0">
            <a:noAutofit/>
          </a:bodyPr>
          <a:lstStyle>
            <a:defPPr>
              <a:defRPr lang="it-IT"/>
            </a:defPPr>
            <a:lvl1pPr marL="0" algn="l" defTabSz="984260" rtl="0" eaLnBrk="1" latinLnBrk="0" hangingPunct="1">
              <a:defRPr sz="1938" kern="1200">
                <a:solidFill>
                  <a:schemeClr val="tx1"/>
                </a:solidFill>
                <a:latin typeface="+mn-lt"/>
                <a:ea typeface="+mn-ea"/>
                <a:cs typeface="+mn-cs"/>
              </a:defRPr>
            </a:lvl1pPr>
            <a:lvl2pPr marL="492130" algn="l" defTabSz="984260" rtl="0" eaLnBrk="1" latinLnBrk="0" hangingPunct="1">
              <a:defRPr sz="1938" kern="1200">
                <a:solidFill>
                  <a:schemeClr val="tx1"/>
                </a:solidFill>
                <a:latin typeface="+mn-lt"/>
                <a:ea typeface="+mn-ea"/>
                <a:cs typeface="+mn-cs"/>
              </a:defRPr>
            </a:lvl2pPr>
            <a:lvl3pPr marL="984260" algn="l" defTabSz="984260" rtl="0" eaLnBrk="1" latinLnBrk="0" hangingPunct="1">
              <a:defRPr sz="1938" kern="1200">
                <a:solidFill>
                  <a:schemeClr val="tx1"/>
                </a:solidFill>
                <a:latin typeface="+mn-lt"/>
                <a:ea typeface="+mn-ea"/>
                <a:cs typeface="+mn-cs"/>
              </a:defRPr>
            </a:lvl3pPr>
            <a:lvl4pPr marL="1476390" algn="l" defTabSz="984260" rtl="0" eaLnBrk="1" latinLnBrk="0" hangingPunct="1">
              <a:defRPr sz="1938" kern="1200">
                <a:solidFill>
                  <a:schemeClr val="tx1"/>
                </a:solidFill>
                <a:latin typeface="+mn-lt"/>
                <a:ea typeface="+mn-ea"/>
                <a:cs typeface="+mn-cs"/>
              </a:defRPr>
            </a:lvl4pPr>
            <a:lvl5pPr marL="1968520" algn="l" defTabSz="984260" rtl="0" eaLnBrk="1" latinLnBrk="0" hangingPunct="1">
              <a:defRPr sz="1938" kern="1200">
                <a:solidFill>
                  <a:schemeClr val="tx1"/>
                </a:solidFill>
                <a:latin typeface="+mn-lt"/>
                <a:ea typeface="+mn-ea"/>
                <a:cs typeface="+mn-cs"/>
              </a:defRPr>
            </a:lvl5pPr>
            <a:lvl6pPr marL="2460650" algn="l" defTabSz="984260" rtl="0" eaLnBrk="1" latinLnBrk="0" hangingPunct="1">
              <a:defRPr sz="1938" kern="1200">
                <a:solidFill>
                  <a:schemeClr val="tx1"/>
                </a:solidFill>
                <a:latin typeface="+mn-lt"/>
                <a:ea typeface="+mn-ea"/>
                <a:cs typeface="+mn-cs"/>
              </a:defRPr>
            </a:lvl6pPr>
            <a:lvl7pPr marL="2952780" algn="l" defTabSz="984260" rtl="0" eaLnBrk="1" latinLnBrk="0" hangingPunct="1">
              <a:defRPr sz="1938" kern="1200">
                <a:solidFill>
                  <a:schemeClr val="tx1"/>
                </a:solidFill>
                <a:latin typeface="+mn-lt"/>
                <a:ea typeface="+mn-ea"/>
                <a:cs typeface="+mn-cs"/>
              </a:defRPr>
            </a:lvl7pPr>
            <a:lvl8pPr marL="3444911" algn="l" defTabSz="984260" rtl="0" eaLnBrk="1" latinLnBrk="0" hangingPunct="1">
              <a:defRPr sz="1938" kern="1200">
                <a:solidFill>
                  <a:schemeClr val="tx1"/>
                </a:solidFill>
                <a:latin typeface="+mn-lt"/>
                <a:ea typeface="+mn-ea"/>
                <a:cs typeface="+mn-cs"/>
              </a:defRPr>
            </a:lvl8pPr>
            <a:lvl9pPr marL="3937041" algn="l" defTabSz="984260" rtl="0" eaLnBrk="1" latinLnBrk="0" hangingPunct="1">
              <a:defRPr sz="1938" kern="1200">
                <a:solidFill>
                  <a:schemeClr val="tx1"/>
                </a:solidFill>
                <a:latin typeface="+mn-lt"/>
                <a:ea typeface="+mn-ea"/>
                <a:cs typeface="+mn-cs"/>
              </a:defRPr>
            </a:lvl9pPr>
          </a:lstStyle>
          <a:p>
            <a:pPr algn="ctr"/>
            <a:r>
              <a:rPr lang="it-IT" sz="1293" b="1" dirty="0">
                <a:effectLst>
                  <a:outerShdw blurRad="38100" dist="38100" dir="2700000" algn="tl">
                    <a:srgbClr val="000000">
                      <a:alpha val="43137"/>
                    </a:srgbClr>
                  </a:outerShdw>
                </a:effectLst>
                <a:latin typeface="Trebuchet MS" panose="020B0603020202020204" pitchFamily="34" charset="0"/>
              </a:rPr>
              <a:t>LE RICADUTE DELLE DISPOSIZIONI DEL D.M. PARAMETRI </a:t>
            </a:r>
          </a:p>
          <a:p>
            <a:pPr algn="ctr"/>
            <a:r>
              <a:rPr lang="it-IT" sz="1293" b="1" dirty="0">
                <a:effectLst>
                  <a:outerShdw blurRad="38100" dist="38100" dir="2700000" algn="tl">
                    <a:srgbClr val="000000">
                      <a:alpha val="43137"/>
                    </a:srgbClr>
                  </a:outerShdw>
                </a:effectLst>
                <a:latin typeface="Trebuchet MS" panose="020B0603020202020204" pitchFamily="34" charset="0"/>
              </a:rPr>
              <a:t>E DELLA LEGGE EQUO COMPENSO</a:t>
            </a:r>
          </a:p>
          <a:p>
            <a:endParaRPr lang="it-IT" sz="1455" dirty="0"/>
          </a:p>
        </p:txBody>
      </p:sp>
      <p:sp>
        <p:nvSpPr>
          <p:cNvPr id="3" name="Rettangolo 2"/>
          <p:cNvSpPr/>
          <p:nvPr/>
        </p:nvSpPr>
        <p:spPr>
          <a:xfrm>
            <a:off x="2199743" y="3803941"/>
            <a:ext cx="8059931" cy="490387"/>
          </a:xfrm>
          <a:prstGeom prst="rect">
            <a:avLst/>
          </a:prstGeom>
        </p:spPr>
        <p:txBody>
          <a:bodyPr wrap="square">
            <a:spAutoFit/>
          </a:bodyPr>
          <a:lstStyle>
            <a:defPPr>
              <a:defRPr lang="it-IT"/>
            </a:defPPr>
            <a:lvl1pPr marL="0" algn="l" defTabSz="984260" rtl="0" eaLnBrk="1" latinLnBrk="0" hangingPunct="1">
              <a:defRPr sz="1938" kern="1200">
                <a:solidFill>
                  <a:schemeClr val="tx1"/>
                </a:solidFill>
                <a:latin typeface="+mn-lt"/>
                <a:ea typeface="+mn-ea"/>
                <a:cs typeface="+mn-cs"/>
              </a:defRPr>
            </a:lvl1pPr>
            <a:lvl2pPr marL="492130" algn="l" defTabSz="984260" rtl="0" eaLnBrk="1" latinLnBrk="0" hangingPunct="1">
              <a:defRPr sz="1938" kern="1200">
                <a:solidFill>
                  <a:schemeClr val="tx1"/>
                </a:solidFill>
                <a:latin typeface="+mn-lt"/>
                <a:ea typeface="+mn-ea"/>
                <a:cs typeface="+mn-cs"/>
              </a:defRPr>
            </a:lvl2pPr>
            <a:lvl3pPr marL="984260" algn="l" defTabSz="984260" rtl="0" eaLnBrk="1" latinLnBrk="0" hangingPunct="1">
              <a:defRPr sz="1938" kern="1200">
                <a:solidFill>
                  <a:schemeClr val="tx1"/>
                </a:solidFill>
                <a:latin typeface="+mn-lt"/>
                <a:ea typeface="+mn-ea"/>
                <a:cs typeface="+mn-cs"/>
              </a:defRPr>
            </a:lvl3pPr>
            <a:lvl4pPr marL="1476390" algn="l" defTabSz="984260" rtl="0" eaLnBrk="1" latinLnBrk="0" hangingPunct="1">
              <a:defRPr sz="1938" kern="1200">
                <a:solidFill>
                  <a:schemeClr val="tx1"/>
                </a:solidFill>
                <a:latin typeface="+mn-lt"/>
                <a:ea typeface="+mn-ea"/>
                <a:cs typeface="+mn-cs"/>
              </a:defRPr>
            </a:lvl4pPr>
            <a:lvl5pPr marL="1968520" algn="l" defTabSz="984260" rtl="0" eaLnBrk="1" latinLnBrk="0" hangingPunct="1">
              <a:defRPr sz="1938" kern="1200">
                <a:solidFill>
                  <a:schemeClr val="tx1"/>
                </a:solidFill>
                <a:latin typeface="+mn-lt"/>
                <a:ea typeface="+mn-ea"/>
                <a:cs typeface="+mn-cs"/>
              </a:defRPr>
            </a:lvl5pPr>
            <a:lvl6pPr marL="2460650" algn="l" defTabSz="984260" rtl="0" eaLnBrk="1" latinLnBrk="0" hangingPunct="1">
              <a:defRPr sz="1938" kern="1200">
                <a:solidFill>
                  <a:schemeClr val="tx1"/>
                </a:solidFill>
                <a:latin typeface="+mn-lt"/>
                <a:ea typeface="+mn-ea"/>
                <a:cs typeface="+mn-cs"/>
              </a:defRPr>
            </a:lvl6pPr>
            <a:lvl7pPr marL="2952780" algn="l" defTabSz="984260" rtl="0" eaLnBrk="1" latinLnBrk="0" hangingPunct="1">
              <a:defRPr sz="1938" kern="1200">
                <a:solidFill>
                  <a:schemeClr val="tx1"/>
                </a:solidFill>
                <a:latin typeface="+mn-lt"/>
                <a:ea typeface="+mn-ea"/>
                <a:cs typeface="+mn-cs"/>
              </a:defRPr>
            </a:lvl7pPr>
            <a:lvl8pPr marL="3444911" algn="l" defTabSz="984260" rtl="0" eaLnBrk="1" latinLnBrk="0" hangingPunct="1">
              <a:defRPr sz="1938" kern="1200">
                <a:solidFill>
                  <a:schemeClr val="tx1"/>
                </a:solidFill>
                <a:latin typeface="+mn-lt"/>
                <a:ea typeface="+mn-ea"/>
                <a:cs typeface="+mn-cs"/>
              </a:defRPr>
            </a:lvl8pPr>
            <a:lvl9pPr marL="3937041" algn="l" defTabSz="984260" rtl="0" eaLnBrk="1" latinLnBrk="0" hangingPunct="1">
              <a:defRPr sz="1938" kern="1200">
                <a:solidFill>
                  <a:schemeClr val="tx1"/>
                </a:solidFill>
                <a:latin typeface="+mn-lt"/>
                <a:ea typeface="+mn-ea"/>
                <a:cs typeface="+mn-cs"/>
              </a:defRPr>
            </a:lvl9pPr>
          </a:lstStyle>
          <a:p>
            <a:pPr algn="just"/>
            <a:r>
              <a:rPr lang="it-IT" sz="1293" dirty="0">
                <a:latin typeface="Trebuchet MS" panose="020B0603020202020204" pitchFamily="34" charset="0"/>
              </a:rPr>
              <a:t>2. Le disposizioni della presente legge si applicano a ogni tipo di accordo preparatorio o definitivo, purché vincolante per il professionista, le cui clausole sono comunque utilizzate dalle imprese di cui al comma 1. </a:t>
            </a:r>
          </a:p>
        </p:txBody>
      </p:sp>
      <p:sp>
        <p:nvSpPr>
          <p:cNvPr id="6" name="Rettangolo 5"/>
          <p:cNvSpPr/>
          <p:nvPr/>
        </p:nvSpPr>
        <p:spPr>
          <a:xfrm>
            <a:off x="2199743" y="4471501"/>
            <a:ext cx="8059931" cy="689317"/>
          </a:xfrm>
          <a:prstGeom prst="rect">
            <a:avLst/>
          </a:prstGeom>
        </p:spPr>
        <p:txBody>
          <a:bodyPr wrap="square">
            <a:spAutoFit/>
          </a:bodyPr>
          <a:lstStyle>
            <a:defPPr>
              <a:defRPr lang="it-IT"/>
            </a:defPPr>
            <a:lvl1pPr marL="0" algn="l" defTabSz="984260" rtl="0" eaLnBrk="1" latinLnBrk="0" hangingPunct="1">
              <a:defRPr sz="1938" kern="1200">
                <a:solidFill>
                  <a:schemeClr val="tx1"/>
                </a:solidFill>
                <a:latin typeface="+mn-lt"/>
                <a:ea typeface="+mn-ea"/>
                <a:cs typeface="+mn-cs"/>
              </a:defRPr>
            </a:lvl1pPr>
            <a:lvl2pPr marL="492130" algn="l" defTabSz="984260" rtl="0" eaLnBrk="1" latinLnBrk="0" hangingPunct="1">
              <a:defRPr sz="1938" kern="1200">
                <a:solidFill>
                  <a:schemeClr val="tx1"/>
                </a:solidFill>
                <a:latin typeface="+mn-lt"/>
                <a:ea typeface="+mn-ea"/>
                <a:cs typeface="+mn-cs"/>
              </a:defRPr>
            </a:lvl2pPr>
            <a:lvl3pPr marL="984260" algn="l" defTabSz="984260" rtl="0" eaLnBrk="1" latinLnBrk="0" hangingPunct="1">
              <a:defRPr sz="1938" kern="1200">
                <a:solidFill>
                  <a:schemeClr val="tx1"/>
                </a:solidFill>
                <a:latin typeface="+mn-lt"/>
                <a:ea typeface="+mn-ea"/>
                <a:cs typeface="+mn-cs"/>
              </a:defRPr>
            </a:lvl3pPr>
            <a:lvl4pPr marL="1476390" algn="l" defTabSz="984260" rtl="0" eaLnBrk="1" latinLnBrk="0" hangingPunct="1">
              <a:defRPr sz="1938" kern="1200">
                <a:solidFill>
                  <a:schemeClr val="tx1"/>
                </a:solidFill>
                <a:latin typeface="+mn-lt"/>
                <a:ea typeface="+mn-ea"/>
                <a:cs typeface="+mn-cs"/>
              </a:defRPr>
            </a:lvl4pPr>
            <a:lvl5pPr marL="1968520" algn="l" defTabSz="984260" rtl="0" eaLnBrk="1" latinLnBrk="0" hangingPunct="1">
              <a:defRPr sz="1938" kern="1200">
                <a:solidFill>
                  <a:schemeClr val="tx1"/>
                </a:solidFill>
                <a:latin typeface="+mn-lt"/>
                <a:ea typeface="+mn-ea"/>
                <a:cs typeface="+mn-cs"/>
              </a:defRPr>
            </a:lvl5pPr>
            <a:lvl6pPr marL="2460650" algn="l" defTabSz="984260" rtl="0" eaLnBrk="1" latinLnBrk="0" hangingPunct="1">
              <a:defRPr sz="1938" kern="1200">
                <a:solidFill>
                  <a:schemeClr val="tx1"/>
                </a:solidFill>
                <a:latin typeface="+mn-lt"/>
                <a:ea typeface="+mn-ea"/>
                <a:cs typeface="+mn-cs"/>
              </a:defRPr>
            </a:lvl6pPr>
            <a:lvl7pPr marL="2952780" algn="l" defTabSz="984260" rtl="0" eaLnBrk="1" latinLnBrk="0" hangingPunct="1">
              <a:defRPr sz="1938" kern="1200">
                <a:solidFill>
                  <a:schemeClr val="tx1"/>
                </a:solidFill>
                <a:latin typeface="+mn-lt"/>
                <a:ea typeface="+mn-ea"/>
                <a:cs typeface="+mn-cs"/>
              </a:defRPr>
            </a:lvl7pPr>
            <a:lvl8pPr marL="3444911" algn="l" defTabSz="984260" rtl="0" eaLnBrk="1" latinLnBrk="0" hangingPunct="1">
              <a:defRPr sz="1938" kern="1200">
                <a:solidFill>
                  <a:schemeClr val="tx1"/>
                </a:solidFill>
                <a:latin typeface="+mn-lt"/>
                <a:ea typeface="+mn-ea"/>
                <a:cs typeface="+mn-cs"/>
              </a:defRPr>
            </a:lvl8pPr>
            <a:lvl9pPr marL="3937041" algn="l" defTabSz="984260" rtl="0" eaLnBrk="1" latinLnBrk="0" hangingPunct="1">
              <a:defRPr sz="1938" kern="1200">
                <a:solidFill>
                  <a:schemeClr val="tx1"/>
                </a:solidFill>
                <a:latin typeface="+mn-lt"/>
                <a:ea typeface="+mn-ea"/>
                <a:cs typeface="+mn-cs"/>
              </a:defRPr>
            </a:lvl9pPr>
          </a:lstStyle>
          <a:p>
            <a:pPr algn="just"/>
            <a:r>
              <a:rPr lang="it-IT" sz="1293" dirty="0">
                <a:latin typeface="Trebuchet MS" panose="020B0603020202020204" pitchFamily="34" charset="0"/>
              </a:rPr>
              <a:t>3. Le disposizioni della presente legge si applicano altresì alle prestazioni rese dai professionisti in favore </a:t>
            </a:r>
            <a:r>
              <a:rPr lang="it-IT" sz="1293" dirty="0">
                <a:solidFill>
                  <a:srgbClr val="FF0000"/>
                </a:solidFill>
                <a:latin typeface="Trebuchet MS" panose="020B0603020202020204" pitchFamily="34" charset="0"/>
              </a:rPr>
              <a:t>della pubblica amministrazione </a:t>
            </a:r>
            <a:r>
              <a:rPr lang="it-IT" sz="1293" dirty="0">
                <a:latin typeface="Trebuchet MS" panose="020B0603020202020204" pitchFamily="34" charset="0"/>
              </a:rPr>
              <a:t>e delle società disciplinate dal testo unico in materia di società a partecipazione pubblica, di cui al decreto legislativo 19 agosto 2016, n. 175. </a:t>
            </a:r>
          </a:p>
        </p:txBody>
      </p:sp>
      <p:sp>
        <p:nvSpPr>
          <p:cNvPr id="8" name="CasellaDiTesto 7">
            <a:extLst>
              <a:ext uri="{FF2B5EF4-FFF2-40B4-BE49-F238E27FC236}">
                <a16:creationId xmlns:a16="http://schemas.microsoft.com/office/drawing/2014/main" id="{1ED59884-22C2-B3FF-1976-83280DCFC40F}"/>
              </a:ext>
            </a:extLst>
          </p:cNvPr>
          <p:cNvSpPr txBox="1"/>
          <p:nvPr/>
        </p:nvSpPr>
        <p:spPr>
          <a:xfrm>
            <a:off x="8314419" y="5430157"/>
            <a:ext cx="2898212" cy="416128"/>
          </a:xfrm>
          <a:prstGeom prst="rect">
            <a:avLst/>
          </a:prstGeom>
          <a:noFill/>
        </p:spPr>
        <p:txBody>
          <a:bodyPr wrap="square" rtlCol="0" anchor="ctr" anchorCtr="0">
            <a:noAutofit/>
          </a:bodyPr>
          <a:lstStyle>
            <a:defPPr>
              <a:defRPr lang="it-IT"/>
            </a:defPPr>
            <a:lvl1pPr marL="0" algn="l" defTabSz="984260" rtl="0" eaLnBrk="1" latinLnBrk="0" hangingPunct="1">
              <a:defRPr sz="1938" kern="1200">
                <a:solidFill>
                  <a:schemeClr val="tx1"/>
                </a:solidFill>
                <a:latin typeface="+mn-lt"/>
                <a:ea typeface="+mn-ea"/>
                <a:cs typeface="+mn-cs"/>
              </a:defRPr>
            </a:lvl1pPr>
            <a:lvl2pPr marL="492130" algn="l" defTabSz="984260" rtl="0" eaLnBrk="1" latinLnBrk="0" hangingPunct="1">
              <a:defRPr sz="1938" kern="1200">
                <a:solidFill>
                  <a:schemeClr val="tx1"/>
                </a:solidFill>
                <a:latin typeface="+mn-lt"/>
                <a:ea typeface="+mn-ea"/>
                <a:cs typeface="+mn-cs"/>
              </a:defRPr>
            </a:lvl2pPr>
            <a:lvl3pPr marL="984260" algn="l" defTabSz="984260" rtl="0" eaLnBrk="1" latinLnBrk="0" hangingPunct="1">
              <a:defRPr sz="1938" kern="1200">
                <a:solidFill>
                  <a:schemeClr val="tx1"/>
                </a:solidFill>
                <a:latin typeface="+mn-lt"/>
                <a:ea typeface="+mn-ea"/>
                <a:cs typeface="+mn-cs"/>
              </a:defRPr>
            </a:lvl3pPr>
            <a:lvl4pPr marL="1476390" algn="l" defTabSz="984260" rtl="0" eaLnBrk="1" latinLnBrk="0" hangingPunct="1">
              <a:defRPr sz="1938" kern="1200">
                <a:solidFill>
                  <a:schemeClr val="tx1"/>
                </a:solidFill>
                <a:latin typeface="+mn-lt"/>
                <a:ea typeface="+mn-ea"/>
                <a:cs typeface="+mn-cs"/>
              </a:defRPr>
            </a:lvl4pPr>
            <a:lvl5pPr marL="1968520" algn="l" defTabSz="984260" rtl="0" eaLnBrk="1" latinLnBrk="0" hangingPunct="1">
              <a:defRPr sz="1938" kern="1200">
                <a:solidFill>
                  <a:schemeClr val="tx1"/>
                </a:solidFill>
                <a:latin typeface="+mn-lt"/>
                <a:ea typeface="+mn-ea"/>
                <a:cs typeface="+mn-cs"/>
              </a:defRPr>
            </a:lvl5pPr>
            <a:lvl6pPr marL="2460650" algn="l" defTabSz="984260" rtl="0" eaLnBrk="1" latinLnBrk="0" hangingPunct="1">
              <a:defRPr sz="1938" kern="1200">
                <a:solidFill>
                  <a:schemeClr val="tx1"/>
                </a:solidFill>
                <a:latin typeface="+mn-lt"/>
                <a:ea typeface="+mn-ea"/>
                <a:cs typeface="+mn-cs"/>
              </a:defRPr>
            </a:lvl6pPr>
            <a:lvl7pPr marL="2952780" algn="l" defTabSz="984260" rtl="0" eaLnBrk="1" latinLnBrk="0" hangingPunct="1">
              <a:defRPr sz="1938" kern="1200">
                <a:solidFill>
                  <a:schemeClr val="tx1"/>
                </a:solidFill>
                <a:latin typeface="+mn-lt"/>
                <a:ea typeface="+mn-ea"/>
                <a:cs typeface="+mn-cs"/>
              </a:defRPr>
            </a:lvl7pPr>
            <a:lvl8pPr marL="3444911" algn="l" defTabSz="984260" rtl="0" eaLnBrk="1" latinLnBrk="0" hangingPunct="1">
              <a:defRPr sz="1938" kern="1200">
                <a:solidFill>
                  <a:schemeClr val="tx1"/>
                </a:solidFill>
                <a:latin typeface="+mn-lt"/>
                <a:ea typeface="+mn-ea"/>
                <a:cs typeface="+mn-cs"/>
              </a:defRPr>
            </a:lvl8pPr>
            <a:lvl9pPr marL="3937041" algn="l" defTabSz="984260" rtl="0" eaLnBrk="1" latinLnBrk="0" hangingPunct="1">
              <a:defRPr sz="1938" kern="1200">
                <a:solidFill>
                  <a:schemeClr val="tx1"/>
                </a:solidFill>
                <a:latin typeface="+mn-lt"/>
                <a:ea typeface="+mn-ea"/>
                <a:cs typeface="+mn-cs"/>
              </a:defRPr>
            </a:lvl9pPr>
          </a:lstStyle>
          <a:p>
            <a:r>
              <a:rPr lang="it-IT" sz="889" b="1" dirty="0" err="1">
                <a:solidFill>
                  <a:srgbClr val="C00000"/>
                </a:solidFill>
                <a:effectLst>
                  <a:outerShdw blurRad="38100" dist="38100" dir="2700000" algn="tl">
                    <a:srgbClr val="000000">
                      <a:alpha val="43137"/>
                    </a:srgbClr>
                  </a:outerShdw>
                </a:effectLst>
                <a:latin typeface="Trebuchet MS" panose="020B0603020202020204" pitchFamily="34" charset="0"/>
              </a:rPr>
              <a:t>Geol</a:t>
            </a:r>
            <a:r>
              <a:rPr lang="it-IT" sz="889" b="1" dirty="0">
                <a:solidFill>
                  <a:srgbClr val="C00000"/>
                </a:solidFill>
                <a:effectLst>
                  <a:outerShdw blurRad="38100" dist="38100" dir="2700000" algn="tl">
                    <a:srgbClr val="000000">
                      <a:alpha val="43137"/>
                    </a:srgbClr>
                  </a:outerShdw>
                </a:effectLst>
                <a:latin typeface="Trebuchet MS" panose="020B0603020202020204" pitchFamily="34" charset="0"/>
              </a:rPr>
              <a:t>. Filippo CAPPOTTO – Vicepresidente CNG</a:t>
            </a:r>
          </a:p>
          <a:p>
            <a:r>
              <a:rPr lang="it-IT" sz="889" b="1" dirty="0" err="1">
                <a:solidFill>
                  <a:srgbClr val="C00000"/>
                </a:solidFill>
                <a:effectLst>
                  <a:outerShdw blurRad="38100" dist="38100" dir="2700000" algn="tl">
                    <a:srgbClr val="000000">
                      <a:alpha val="43137"/>
                    </a:srgbClr>
                  </a:outerShdw>
                </a:effectLst>
                <a:latin typeface="Trebuchet MS" panose="020B0603020202020204" pitchFamily="34" charset="0"/>
              </a:rPr>
              <a:t>Geol</a:t>
            </a:r>
            <a:r>
              <a:rPr lang="it-IT" sz="889" b="1" dirty="0">
                <a:solidFill>
                  <a:srgbClr val="C00000"/>
                </a:solidFill>
                <a:effectLst>
                  <a:outerShdw blurRad="38100" dist="38100" dir="2700000" algn="tl">
                    <a:srgbClr val="000000">
                      <a:alpha val="43137"/>
                    </a:srgbClr>
                  </a:outerShdw>
                </a:effectLst>
                <a:latin typeface="Trebuchet MS" panose="020B0603020202020204" pitchFamily="34" charset="0"/>
              </a:rPr>
              <a:t>. Daniele Mercuri – Consigliere CNG</a:t>
            </a:r>
          </a:p>
          <a:p>
            <a:endParaRPr lang="it-IT" sz="1455" dirty="0">
              <a:solidFill>
                <a:srgbClr val="C00000"/>
              </a:solidFill>
            </a:endParaRPr>
          </a:p>
        </p:txBody>
      </p:sp>
      <p:cxnSp>
        <p:nvCxnSpPr>
          <p:cNvPr id="7" name="Connettore diritto 6">
            <a:extLst>
              <a:ext uri="{FF2B5EF4-FFF2-40B4-BE49-F238E27FC236}">
                <a16:creationId xmlns:a16="http://schemas.microsoft.com/office/drawing/2014/main" id="{EBF426DD-E9DA-92B9-90CD-ED5086E858E6}"/>
              </a:ext>
            </a:extLst>
          </p:cNvPr>
          <p:cNvCxnSpPr/>
          <p:nvPr/>
        </p:nvCxnSpPr>
        <p:spPr>
          <a:xfrm>
            <a:off x="5943282" y="4069636"/>
            <a:ext cx="427610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id="{E76F613A-1043-6E74-C26D-DB98B1EDD462}"/>
              </a:ext>
            </a:extLst>
          </p:cNvPr>
          <p:cNvCxnSpPr/>
          <p:nvPr/>
        </p:nvCxnSpPr>
        <p:spPr>
          <a:xfrm>
            <a:off x="7212302" y="2589050"/>
            <a:ext cx="14508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Immagine 4" descr="Immagine che contiene aria aperta, natura, paesaggio, nuvola&#10;&#10;Descrizione generata automaticamente">
            <a:extLst>
              <a:ext uri="{FF2B5EF4-FFF2-40B4-BE49-F238E27FC236}">
                <a16:creationId xmlns:a16="http://schemas.microsoft.com/office/drawing/2014/main" id="{FA4E37F3-F955-A7F2-F03F-BF00EFA8C057}"/>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0" y="672281"/>
            <a:ext cx="12192000" cy="5475957"/>
          </a:xfrm>
          <a:prstGeom prst="rect">
            <a:avLst/>
          </a:prstGeom>
        </p:spPr>
      </p:pic>
      <p:sp>
        <p:nvSpPr>
          <p:cNvPr id="9" name="Rettangolo 8">
            <a:extLst>
              <a:ext uri="{FF2B5EF4-FFF2-40B4-BE49-F238E27FC236}">
                <a16:creationId xmlns:a16="http://schemas.microsoft.com/office/drawing/2014/main" id="{CD1F8EB9-6270-735F-D3FC-E960B578CEA2}"/>
              </a:ext>
            </a:extLst>
          </p:cNvPr>
          <p:cNvSpPr/>
          <p:nvPr/>
        </p:nvSpPr>
        <p:spPr>
          <a:xfrm>
            <a:off x="0" y="-15910"/>
            <a:ext cx="12192001" cy="402956"/>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Assemblea annuale degli iscritti e convegno deontologico</a:t>
            </a:r>
          </a:p>
        </p:txBody>
      </p:sp>
      <p:sp>
        <p:nvSpPr>
          <p:cNvPr id="11" name="Rettangolo 10">
            <a:extLst>
              <a:ext uri="{FF2B5EF4-FFF2-40B4-BE49-F238E27FC236}">
                <a16:creationId xmlns:a16="http://schemas.microsoft.com/office/drawing/2014/main" id="{983BCB5F-5CFA-ED52-E287-A001120C3EEE}"/>
              </a:ext>
            </a:extLst>
          </p:cNvPr>
          <p:cNvSpPr/>
          <p:nvPr/>
        </p:nvSpPr>
        <p:spPr>
          <a:xfrm>
            <a:off x="0" y="6409412"/>
            <a:ext cx="12192001" cy="44858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Ancona, venerdì 6 dicembre 2024</a:t>
            </a:r>
            <a:endParaRPr lang="it-IT" sz="1400" i="0" u="none" strike="noStrike" baseline="0" dirty="0">
              <a:solidFill>
                <a:schemeClr val="bg1"/>
              </a:solidFill>
              <a:latin typeface="Myriad-Bold"/>
            </a:endParaRPr>
          </a:p>
        </p:txBody>
      </p:sp>
      <p:pic>
        <p:nvPicPr>
          <p:cNvPr id="12" name="Immagine 11" descr="Immagine che contiene Carattere, Elementi grafici, schermata, grafica&#10;&#10;Descrizione generata automaticamente">
            <a:extLst>
              <a:ext uri="{FF2B5EF4-FFF2-40B4-BE49-F238E27FC236}">
                <a16:creationId xmlns:a16="http://schemas.microsoft.com/office/drawing/2014/main" id="{34629FA6-91A0-028A-AF11-EB40E375C3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2134" y="8603"/>
            <a:ext cx="1245352" cy="363930"/>
          </a:xfrm>
          <a:prstGeom prst="rect">
            <a:avLst/>
          </a:prstGeom>
        </p:spPr>
      </p:pic>
    </p:spTree>
    <p:extLst>
      <p:ext uri="{BB962C8B-B14F-4D97-AF65-F5344CB8AC3E}">
        <p14:creationId xmlns:p14="http://schemas.microsoft.com/office/powerpoint/2010/main" val="3811968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827407" y="2027142"/>
            <a:ext cx="7112741" cy="1261756"/>
          </a:xfrm>
          <a:prstGeom prst="rect">
            <a:avLst/>
          </a:prstGeom>
        </p:spPr>
        <p:txBody>
          <a:bodyPr wrap="square">
            <a:spAutoFit/>
          </a:bodyPr>
          <a:lstStyle>
            <a:defPPr>
              <a:defRPr lang="it-IT"/>
            </a:defPPr>
            <a:lvl1pPr marL="0" algn="l" defTabSz="984260" rtl="0" eaLnBrk="1" latinLnBrk="0" hangingPunct="1">
              <a:defRPr sz="1938" kern="1200">
                <a:solidFill>
                  <a:schemeClr val="tx1"/>
                </a:solidFill>
                <a:latin typeface="+mn-lt"/>
                <a:ea typeface="+mn-ea"/>
                <a:cs typeface="+mn-cs"/>
              </a:defRPr>
            </a:lvl1pPr>
            <a:lvl2pPr marL="492130" algn="l" defTabSz="984260" rtl="0" eaLnBrk="1" latinLnBrk="0" hangingPunct="1">
              <a:defRPr sz="1938" kern="1200">
                <a:solidFill>
                  <a:schemeClr val="tx1"/>
                </a:solidFill>
                <a:latin typeface="+mn-lt"/>
                <a:ea typeface="+mn-ea"/>
                <a:cs typeface="+mn-cs"/>
              </a:defRPr>
            </a:lvl2pPr>
            <a:lvl3pPr marL="984260" algn="l" defTabSz="984260" rtl="0" eaLnBrk="1" latinLnBrk="0" hangingPunct="1">
              <a:defRPr sz="1938" kern="1200">
                <a:solidFill>
                  <a:schemeClr val="tx1"/>
                </a:solidFill>
                <a:latin typeface="+mn-lt"/>
                <a:ea typeface="+mn-ea"/>
                <a:cs typeface="+mn-cs"/>
              </a:defRPr>
            </a:lvl3pPr>
            <a:lvl4pPr marL="1476390" algn="l" defTabSz="984260" rtl="0" eaLnBrk="1" latinLnBrk="0" hangingPunct="1">
              <a:defRPr sz="1938" kern="1200">
                <a:solidFill>
                  <a:schemeClr val="tx1"/>
                </a:solidFill>
                <a:latin typeface="+mn-lt"/>
                <a:ea typeface="+mn-ea"/>
                <a:cs typeface="+mn-cs"/>
              </a:defRPr>
            </a:lvl4pPr>
            <a:lvl5pPr marL="1968520" algn="l" defTabSz="984260" rtl="0" eaLnBrk="1" latinLnBrk="0" hangingPunct="1">
              <a:defRPr sz="1938" kern="1200">
                <a:solidFill>
                  <a:schemeClr val="tx1"/>
                </a:solidFill>
                <a:latin typeface="+mn-lt"/>
                <a:ea typeface="+mn-ea"/>
                <a:cs typeface="+mn-cs"/>
              </a:defRPr>
            </a:lvl5pPr>
            <a:lvl6pPr marL="2460650" algn="l" defTabSz="984260" rtl="0" eaLnBrk="1" latinLnBrk="0" hangingPunct="1">
              <a:defRPr sz="1938" kern="1200">
                <a:solidFill>
                  <a:schemeClr val="tx1"/>
                </a:solidFill>
                <a:latin typeface="+mn-lt"/>
                <a:ea typeface="+mn-ea"/>
                <a:cs typeface="+mn-cs"/>
              </a:defRPr>
            </a:lvl6pPr>
            <a:lvl7pPr marL="2952780" algn="l" defTabSz="984260" rtl="0" eaLnBrk="1" latinLnBrk="0" hangingPunct="1">
              <a:defRPr sz="1938" kern="1200">
                <a:solidFill>
                  <a:schemeClr val="tx1"/>
                </a:solidFill>
                <a:latin typeface="+mn-lt"/>
                <a:ea typeface="+mn-ea"/>
                <a:cs typeface="+mn-cs"/>
              </a:defRPr>
            </a:lvl7pPr>
            <a:lvl8pPr marL="3444911" algn="l" defTabSz="984260" rtl="0" eaLnBrk="1" latinLnBrk="0" hangingPunct="1">
              <a:defRPr sz="1938" kern="1200">
                <a:solidFill>
                  <a:schemeClr val="tx1"/>
                </a:solidFill>
                <a:latin typeface="+mn-lt"/>
                <a:ea typeface="+mn-ea"/>
                <a:cs typeface="+mn-cs"/>
              </a:defRPr>
            </a:lvl8pPr>
            <a:lvl9pPr marL="3937041" algn="l" defTabSz="984260" rtl="0" eaLnBrk="1" latinLnBrk="0" hangingPunct="1">
              <a:defRPr sz="1938" kern="1200">
                <a:solidFill>
                  <a:schemeClr val="tx1"/>
                </a:solidFill>
                <a:latin typeface="+mn-lt"/>
                <a:ea typeface="+mn-ea"/>
                <a:cs typeface="+mn-cs"/>
              </a:defRPr>
            </a:lvl9pPr>
          </a:lstStyle>
          <a:p>
            <a:pPr algn="ctr"/>
            <a:r>
              <a:rPr lang="it-IT" sz="1455" dirty="0"/>
              <a:t> </a:t>
            </a:r>
            <a:r>
              <a:rPr lang="it-IT" sz="1616" b="1" dirty="0">
                <a:solidFill>
                  <a:srgbClr val="C00000"/>
                </a:solidFill>
                <a:latin typeface="Trebuchet MS" panose="020B0603020202020204" pitchFamily="34" charset="0"/>
              </a:rPr>
              <a:t>Art. 3.</a:t>
            </a:r>
          </a:p>
          <a:p>
            <a:pPr algn="ctr"/>
            <a:r>
              <a:rPr lang="it-IT" sz="1616" b="1" dirty="0">
                <a:solidFill>
                  <a:srgbClr val="C00000"/>
                </a:solidFill>
                <a:latin typeface="Trebuchet MS" panose="020B0603020202020204" pitchFamily="34" charset="0"/>
              </a:rPr>
              <a:t> Nullità delle clausole che prevedono un compenso non equo </a:t>
            </a:r>
          </a:p>
          <a:p>
            <a:pPr algn="ctr"/>
            <a:endParaRPr lang="it-IT" sz="1455" dirty="0">
              <a:latin typeface="Trebuchet MS" panose="020B0603020202020204" pitchFamily="34" charset="0"/>
            </a:endParaRPr>
          </a:p>
          <a:p>
            <a:pPr algn="ctr"/>
            <a:endParaRPr lang="it-IT" sz="1455" dirty="0">
              <a:latin typeface="Trebuchet MS" panose="020B0603020202020204" pitchFamily="34" charset="0"/>
            </a:endParaRPr>
          </a:p>
          <a:p>
            <a:pPr algn="just"/>
            <a:r>
              <a:rPr lang="it-IT" sz="1455" dirty="0">
                <a:latin typeface="Trebuchet MS" panose="020B0603020202020204" pitchFamily="34" charset="0"/>
              </a:rPr>
              <a:t> </a:t>
            </a:r>
          </a:p>
        </p:txBody>
      </p:sp>
      <p:sp>
        <p:nvSpPr>
          <p:cNvPr id="2" name="CasellaDiTesto 1">
            <a:extLst>
              <a:ext uri="{FF2B5EF4-FFF2-40B4-BE49-F238E27FC236}">
                <a16:creationId xmlns:a16="http://schemas.microsoft.com/office/drawing/2014/main" id="{2B19854F-79C4-47C7-F03E-ED1CCE53AA5D}"/>
              </a:ext>
            </a:extLst>
          </p:cNvPr>
          <p:cNvSpPr txBox="1"/>
          <p:nvPr/>
        </p:nvSpPr>
        <p:spPr>
          <a:xfrm>
            <a:off x="3577646" y="5338048"/>
            <a:ext cx="4811108" cy="696456"/>
          </a:xfrm>
          <a:prstGeom prst="rect">
            <a:avLst/>
          </a:prstGeom>
          <a:noFill/>
        </p:spPr>
        <p:txBody>
          <a:bodyPr wrap="square" rtlCol="0" anchor="ctr" anchorCtr="0">
            <a:noAutofit/>
          </a:bodyPr>
          <a:lstStyle>
            <a:defPPr>
              <a:defRPr lang="it-IT"/>
            </a:defPPr>
            <a:lvl1pPr marL="0" algn="l" defTabSz="984260" rtl="0" eaLnBrk="1" latinLnBrk="0" hangingPunct="1">
              <a:defRPr sz="1938" kern="1200">
                <a:solidFill>
                  <a:schemeClr val="tx1"/>
                </a:solidFill>
                <a:latin typeface="+mn-lt"/>
                <a:ea typeface="+mn-ea"/>
                <a:cs typeface="+mn-cs"/>
              </a:defRPr>
            </a:lvl1pPr>
            <a:lvl2pPr marL="492130" algn="l" defTabSz="984260" rtl="0" eaLnBrk="1" latinLnBrk="0" hangingPunct="1">
              <a:defRPr sz="1938" kern="1200">
                <a:solidFill>
                  <a:schemeClr val="tx1"/>
                </a:solidFill>
                <a:latin typeface="+mn-lt"/>
                <a:ea typeface="+mn-ea"/>
                <a:cs typeface="+mn-cs"/>
              </a:defRPr>
            </a:lvl2pPr>
            <a:lvl3pPr marL="984260" algn="l" defTabSz="984260" rtl="0" eaLnBrk="1" latinLnBrk="0" hangingPunct="1">
              <a:defRPr sz="1938" kern="1200">
                <a:solidFill>
                  <a:schemeClr val="tx1"/>
                </a:solidFill>
                <a:latin typeface="+mn-lt"/>
                <a:ea typeface="+mn-ea"/>
                <a:cs typeface="+mn-cs"/>
              </a:defRPr>
            </a:lvl3pPr>
            <a:lvl4pPr marL="1476390" algn="l" defTabSz="984260" rtl="0" eaLnBrk="1" latinLnBrk="0" hangingPunct="1">
              <a:defRPr sz="1938" kern="1200">
                <a:solidFill>
                  <a:schemeClr val="tx1"/>
                </a:solidFill>
                <a:latin typeface="+mn-lt"/>
                <a:ea typeface="+mn-ea"/>
                <a:cs typeface="+mn-cs"/>
              </a:defRPr>
            </a:lvl4pPr>
            <a:lvl5pPr marL="1968520" algn="l" defTabSz="984260" rtl="0" eaLnBrk="1" latinLnBrk="0" hangingPunct="1">
              <a:defRPr sz="1938" kern="1200">
                <a:solidFill>
                  <a:schemeClr val="tx1"/>
                </a:solidFill>
                <a:latin typeface="+mn-lt"/>
                <a:ea typeface="+mn-ea"/>
                <a:cs typeface="+mn-cs"/>
              </a:defRPr>
            </a:lvl5pPr>
            <a:lvl6pPr marL="2460650" algn="l" defTabSz="984260" rtl="0" eaLnBrk="1" latinLnBrk="0" hangingPunct="1">
              <a:defRPr sz="1938" kern="1200">
                <a:solidFill>
                  <a:schemeClr val="tx1"/>
                </a:solidFill>
                <a:latin typeface="+mn-lt"/>
                <a:ea typeface="+mn-ea"/>
                <a:cs typeface="+mn-cs"/>
              </a:defRPr>
            </a:lvl6pPr>
            <a:lvl7pPr marL="2952780" algn="l" defTabSz="984260" rtl="0" eaLnBrk="1" latinLnBrk="0" hangingPunct="1">
              <a:defRPr sz="1938" kern="1200">
                <a:solidFill>
                  <a:schemeClr val="tx1"/>
                </a:solidFill>
                <a:latin typeface="+mn-lt"/>
                <a:ea typeface="+mn-ea"/>
                <a:cs typeface="+mn-cs"/>
              </a:defRPr>
            </a:lvl7pPr>
            <a:lvl8pPr marL="3444911" algn="l" defTabSz="984260" rtl="0" eaLnBrk="1" latinLnBrk="0" hangingPunct="1">
              <a:defRPr sz="1938" kern="1200">
                <a:solidFill>
                  <a:schemeClr val="tx1"/>
                </a:solidFill>
                <a:latin typeface="+mn-lt"/>
                <a:ea typeface="+mn-ea"/>
                <a:cs typeface="+mn-cs"/>
              </a:defRPr>
            </a:lvl8pPr>
            <a:lvl9pPr marL="3937041" algn="l" defTabSz="984260" rtl="0" eaLnBrk="1" latinLnBrk="0" hangingPunct="1">
              <a:defRPr sz="1938" kern="1200">
                <a:solidFill>
                  <a:schemeClr val="tx1"/>
                </a:solidFill>
                <a:latin typeface="+mn-lt"/>
                <a:ea typeface="+mn-ea"/>
                <a:cs typeface="+mn-cs"/>
              </a:defRPr>
            </a:lvl9pPr>
          </a:lstStyle>
          <a:p>
            <a:pPr algn="ctr"/>
            <a:r>
              <a:rPr lang="it-IT" sz="1293" b="1" dirty="0">
                <a:effectLst>
                  <a:outerShdw blurRad="38100" dist="38100" dir="2700000" algn="tl">
                    <a:srgbClr val="000000">
                      <a:alpha val="43137"/>
                    </a:srgbClr>
                  </a:outerShdw>
                </a:effectLst>
                <a:latin typeface="Trebuchet MS" panose="020B0603020202020204" pitchFamily="34" charset="0"/>
              </a:rPr>
              <a:t>LE RICADUTE DELLE DISPOSIZIONI DEL D.M. PARAMETRI </a:t>
            </a:r>
          </a:p>
          <a:p>
            <a:pPr algn="ctr"/>
            <a:r>
              <a:rPr lang="it-IT" sz="1293" b="1" dirty="0">
                <a:effectLst>
                  <a:outerShdw blurRad="38100" dist="38100" dir="2700000" algn="tl">
                    <a:srgbClr val="000000">
                      <a:alpha val="43137"/>
                    </a:srgbClr>
                  </a:outerShdw>
                </a:effectLst>
                <a:latin typeface="Trebuchet MS" panose="020B0603020202020204" pitchFamily="34" charset="0"/>
              </a:rPr>
              <a:t>E DELLA LEGGE EQUO COMPENSO</a:t>
            </a:r>
          </a:p>
          <a:p>
            <a:endParaRPr lang="it-IT" sz="1455" dirty="0"/>
          </a:p>
        </p:txBody>
      </p:sp>
      <p:sp>
        <p:nvSpPr>
          <p:cNvPr id="4" name="Rettangolo 3"/>
          <p:cNvSpPr/>
          <p:nvPr/>
        </p:nvSpPr>
        <p:spPr>
          <a:xfrm>
            <a:off x="2827407" y="2953710"/>
            <a:ext cx="7016138" cy="1660002"/>
          </a:xfrm>
          <a:prstGeom prst="rect">
            <a:avLst/>
          </a:prstGeom>
        </p:spPr>
        <p:txBody>
          <a:bodyPr wrap="square">
            <a:spAutoFit/>
          </a:bodyPr>
          <a:lstStyle>
            <a:defPPr>
              <a:defRPr lang="it-IT"/>
            </a:defPPr>
            <a:lvl1pPr marL="0" algn="l" defTabSz="984260" rtl="0" eaLnBrk="1" latinLnBrk="0" hangingPunct="1">
              <a:defRPr sz="1938" kern="1200">
                <a:solidFill>
                  <a:schemeClr val="tx1"/>
                </a:solidFill>
                <a:latin typeface="+mn-lt"/>
                <a:ea typeface="+mn-ea"/>
                <a:cs typeface="+mn-cs"/>
              </a:defRPr>
            </a:lvl1pPr>
            <a:lvl2pPr marL="492130" algn="l" defTabSz="984260" rtl="0" eaLnBrk="1" latinLnBrk="0" hangingPunct="1">
              <a:defRPr sz="1938" kern="1200">
                <a:solidFill>
                  <a:schemeClr val="tx1"/>
                </a:solidFill>
                <a:latin typeface="+mn-lt"/>
                <a:ea typeface="+mn-ea"/>
                <a:cs typeface="+mn-cs"/>
              </a:defRPr>
            </a:lvl2pPr>
            <a:lvl3pPr marL="984260" algn="l" defTabSz="984260" rtl="0" eaLnBrk="1" latinLnBrk="0" hangingPunct="1">
              <a:defRPr sz="1938" kern="1200">
                <a:solidFill>
                  <a:schemeClr val="tx1"/>
                </a:solidFill>
                <a:latin typeface="+mn-lt"/>
                <a:ea typeface="+mn-ea"/>
                <a:cs typeface="+mn-cs"/>
              </a:defRPr>
            </a:lvl3pPr>
            <a:lvl4pPr marL="1476390" algn="l" defTabSz="984260" rtl="0" eaLnBrk="1" latinLnBrk="0" hangingPunct="1">
              <a:defRPr sz="1938" kern="1200">
                <a:solidFill>
                  <a:schemeClr val="tx1"/>
                </a:solidFill>
                <a:latin typeface="+mn-lt"/>
                <a:ea typeface="+mn-ea"/>
                <a:cs typeface="+mn-cs"/>
              </a:defRPr>
            </a:lvl4pPr>
            <a:lvl5pPr marL="1968520" algn="l" defTabSz="984260" rtl="0" eaLnBrk="1" latinLnBrk="0" hangingPunct="1">
              <a:defRPr sz="1938" kern="1200">
                <a:solidFill>
                  <a:schemeClr val="tx1"/>
                </a:solidFill>
                <a:latin typeface="+mn-lt"/>
                <a:ea typeface="+mn-ea"/>
                <a:cs typeface="+mn-cs"/>
              </a:defRPr>
            </a:lvl5pPr>
            <a:lvl6pPr marL="2460650" algn="l" defTabSz="984260" rtl="0" eaLnBrk="1" latinLnBrk="0" hangingPunct="1">
              <a:defRPr sz="1938" kern="1200">
                <a:solidFill>
                  <a:schemeClr val="tx1"/>
                </a:solidFill>
                <a:latin typeface="+mn-lt"/>
                <a:ea typeface="+mn-ea"/>
                <a:cs typeface="+mn-cs"/>
              </a:defRPr>
            </a:lvl6pPr>
            <a:lvl7pPr marL="2952780" algn="l" defTabSz="984260" rtl="0" eaLnBrk="1" latinLnBrk="0" hangingPunct="1">
              <a:defRPr sz="1938" kern="1200">
                <a:solidFill>
                  <a:schemeClr val="tx1"/>
                </a:solidFill>
                <a:latin typeface="+mn-lt"/>
                <a:ea typeface="+mn-ea"/>
                <a:cs typeface="+mn-cs"/>
              </a:defRPr>
            </a:lvl7pPr>
            <a:lvl8pPr marL="3444911" algn="l" defTabSz="984260" rtl="0" eaLnBrk="1" latinLnBrk="0" hangingPunct="1">
              <a:defRPr sz="1938" kern="1200">
                <a:solidFill>
                  <a:schemeClr val="tx1"/>
                </a:solidFill>
                <a:latin typeface="+mn-lt"/>
                <a:ea typeface="+mn-ea"/>
                <a:cs typeface="+mn-cs"/>
              </a:defRPr>
            </a:lvl8pPr>
            <a:lvl9pPr marL="3937041" algn="l" defTabSz="984260" rtl="0" eaLnBrk="1" latinLnBrk="0" hangingPunct="1">
              <a:defRPr sz="1938" kern="1200">
                <a:solidFill>
                  <a:schemeClr val="tx1"/>
                </a:solidFill>
                <a:latin typeface="+mn-lt"/>
                <a:ea typeface="+mn-ea"/>
                <a:cs typeface="+mn-cs"/>
              </a:defRPr>
            </a:lvl9pPr>
          </a:lstStyle>
          <a:p>
            <a:pPr algn="just"/>
            <a:r>
              <a:rPr lang="it-IT" sz="1455" dirty="0">
                <a:latin typeface="Trebuchet MS" panose="020B0603020202020204" pitchFamily="34" charset="0"/>
              </a:rPr>
              <a:t> 1. Sono nulle le clausole che </a:t>
            </a:r>
            <a:r>
              <a:rPr lang="it-IT" sz="1455" dirty="0">
                <a:solidFill>
                  <a:srgbClr val="FF0000"/>
                </a:solidFill>
                <a:latin typeface="Trebuchet MS" panose="020B0603020202020204" pitchFamily="34" charset="0"/>
              </a:rPr>
              <a:t>non prevedono </a:t>
            </a:r>
            <a:r>
              <a:rPr lang="it-IT" sz="1455" dirty="0">
                <a:latin typeface="Trebuchet MS" panose="020B0603020202020204" pitchFamily="34" charset="0"/>
              </a:rPr>
              <a:t>un </a:t>
            </a:r>
            <a:r>
              <a:rPr lang="it-IT" sz="1455" dirty="0">
                <a:highlight>
                  <a:srgbClr val="FFFF00"/>
                </a:highlight>
                <a:latin typeface="Trebuchet MS" panose="020B0603020202020204" pitchFamily="34" charset="0"/>
              </a:rPr>
              <a:t>compenso equo </a:t>
            </a:r>
            <a:r>
              <a:rPr lang="it-IT" sz="1455" dirty="0">
                <a:latin typeface="Trebuchet MS" panose="020B0603020202020204" pitchFamily="34" charset="0"/>
              </a:rPr>
              <a:t>e proporzionato all’opera prestata, tenendo conto a tale fine anche dei costi sostenuti dal prestatore d’opera; </a:t>
            </a:r>
            <a:r>
              <a:rPr lang="it-IT" sz="1455" dirty="0">
                <a:highlight>
                  <a:srgbClr val="FFFF00"/>
                </a:highlight>
                <a:latin typeface="Trebuchet MS" panose="020B0603020202020204" pitchFamily="34" charset="0"/>
              </a:rPr>
              <a:t>sono tali le pattuizioni di un compenso inferiore agli importi stabiliti dai parametri per la liquidazione dei compensi dei professionisti iscritti agli ordini o ai collegi professionali, fissati con decreto ministeriale, o ai parametri determinati con decreto del Ministro della giustizia ai sensi dell’articolo 13, comma 6, della legge 31 dicembre 2012, n. 247.</a:t>
            </a:r>
          </a:p>
        </p:txBody>
      </p:sp>
      <p:sp>
        <p:nvSpPr>
          <p:cNvPr id="7" name="CasellaDiTesto 6">
            <a:extLst>
              <a:ext uri="{FF2B5EF4-FFF2-40B4-BE49-F238E27FC236}">
                <a16:creationId xmlns:a16="http://schemas.microsoft.com/office/drawing/2014/main" id="{1ED59884-22C2-B3FF-1976-83280DCFC40F}"/>
              </a:ext>
            </a:extLst>
          </p:cNvPr>
          <p:cNvSpPr txBox="1"/>
          <p:nvPr/>
        </p:nvSpPr>
        <p:spPr>
          <a:xfrm>
            <a:off x="8314419" y="5430157"/>
            <a:ext cx="2898212" cy="416128"/>
          </a:xfrm>
          <a:prstGeom prst="rect">
            <a:avLst/>
          </a:prstGeom>
          <a:noFill/>
        </p:spPr>
        <p:txBody>
          <a:bodyPr wrap="square" rtlCol="0" anchor="ctr" anchorCtr="0">
            <a:noAutofit/>
          </a:bodyPr>
          <a:lstStyle>
            <a:defPPr>
              <a:defRPr lang="it-IT"/>
            </a:defPPr>
            <a:lvl1pPr marL="0" algn="l" defTabSz="984260" rtl="0" eaLnBrk="1" latinLnBrk="0" hangingPunct="1">
              <a:defRPr sz="1938" kern="1200">
                <a:solidFill>
                  <a:schemeClr val="tx1"/>
                </a:solidFill>
                <a:latin typeface="+mn-lt"/>
                <a:ea typeface="+mn-ea"/>
                <a:cs typeface="+mn-cs"/>
              </a:defRPr>
            </a:lvl1pPr>
            <a:lvl2pPr marL="492130" algn="l" defTabSz="984260" rtl="0" eaLnBrk="1" latinLnBrk="0" hangingPunct="1">
              <a:defRPr sz="1938" kern="1200">
                <a:solidFill>
                  <a:schemeClr val="tx1"/>
                </a:solidFill>
                <a:latin typeface="+mn-lt"/>
                <a:ea typeface="+mn-ea"/>
                <a:cs typeface="+mn-cs"/>
              </a:defRPr>
            </a:lvl2pPr>
            <a:lvl3pPr marL="984260" algn="l" defTabSz="984260" rtl="0" eaLnBrk="1" latinLnBrk="0" hangingPunct="1">
              <a:defRPr sz="1938" kern="1200">
                <a:solidFill>
                  <a:schemeClr val="tx1"/>
                </a:solidFill>
                <a:latin typeface="+mn-lt"/>
                <a:ea typeface="+mn-ea"/>
                <a:cs typeface="+mn-cs"/>
              </a:defRPr>
            </a:lvl3pPr>
            <a:lvl4pPr marL="1476390" algn="l" defTabSz="984260" rtl="0" eaLnBrk="1" latinLnBrk="0" hangingPunct="1">
              <a:defRPr sz="1938" kern="1200">
                <a:solidFill>
                  <a:schemeClr val="tx1"/>
                </a:solidFill>
                <a:latin typeface="+mn-lt"/>
                <a:ea typeface="+mn-ea"/>
                <a:cs typeface="+mn-cs"/>
              </a:defRPr>
            </a:lvl4pPr>
            <a:lvl5pPr marL="1968520" algn="l" defTabSz="984260" rtl="0" eaLnBrk="1" latinLnBrk="0" hangingPunct="1">
              <a:defRPr sz="1938" kern="1200">
                <a:solidFill>
                  <a:schemeClr val="tx1"/>
                </a:solidFill>
                <a:latin typeface="+mn-lt"/>
                <a:ea typeface="+mn-ea"/>
                <a:cs typeface="+mn-cs"/>
              </a:defRPr>
            </a:lvl5pPr>
            <a:lvl6pPr marL="2460650" algn="l" defTabSz="984260" rtl="0" eaLnBrk="1" latinLnBrk="0" hangingPunct="1">
              <a:defRPr sz="1938" kern="1200">
                <a:solidFill>
                  <a:schemeClr val="tx1"/>
                </a:solidFill>
                <a:latin typeface="+mn-lt"/>
                <a:ea typeface="+mn-ea"/>
                <a:cs typeface="+mn-cs"/>
              </a:defRPr>
            </a:lvl6pPr>
            <a:lvl7pPr marL="2952780" algn="l" defTabSz="984260" rtl="0" eaLnBrk="1" latinLnBrk="0" hangingPunct="1">
              <a:defRPr sz="1938" kern="1200">
                <a:solidFill>
                  <a:schemeClr val="tx1"/>
                </a:solidFill>
                <a:latin typeface="+mn-lt"/>
                <a:ea typeface="+mn-ea"/>
                <a:cs typeface="+mn-cs"/>
              </a:defRPr>
            </a:lvl7pPr>
            <a:lvl8pPr marL="3444911" algn="l" defTabSz="984260" rtl="0" eaLnBrk="1" latinLnBrk="0" hangingPunct="1">
              <a:defRPr sz="1938" kern="1200">
                <a:solidFill>
                  <a:schemeClr val="tx1"/>
                </a:solidFill>
                <a:latin typeface="+mn-lt"/>
                <a:ea typeface="+mn-ea"/>
                <a:cs typeface="+mn-cs"/>
              </a:defRPr>
            </a:lvl8pPr>
            <a:lvl9pPr marL="3937041" algn="l" defTabSz="984260" rtl="0" eaLnBrk="1" latinLnBrk="0" hangingPunct="1">
              <a:defRPr sz="1938" kern="1200">
                <a:solidFill>
                  <a:schemeClr val="tx1"/>
                </a:solidFill>
                <a:latin typeface="+mn-lt"/>
                <a:ea typeface="+mn-ea"/>
                <a:cs typeface="+mn-cs"/>
              </a:defRPr>
            </a:lvl9pPr>
          </a:lstStyle>
          <a:p>
            <a:r>
              <a:rPr lang="it-IT" sz="889" b="1" dirty="0" err="1">
                <a:solidFill>
                  <a:srgbClr val="C00000"/>
                </a:solidFill>
                <a:effectLst>
                  <a:outerShdw blurRad="38100" dist="38100" dir="2700000" algn="tl">
                    <a:srgbClr val="000000">
                      <a:alpha val="43137"/>
                    </a:srgbClr>
                  </a:outerShdw>
                </a:effectLst>
                <a:latin typeface="Trebuchet MS" panose="020B0603020202020204" pitchFamily="34" charset="0"/>
              </a:rPr>
              <a:t>Geol</a:t>
            </a:r>
            <a:r>
              <a:rPr lang="it-IT" sz="889" b="1" dirty="0">
                <a:solidFill>
                  <a:srgbClr val="C00000"/>
                </a:solidFill>
                <a:effectLst>
                  <a:outerShdw blurRad="38100" dist="38100" dir="2700000" algn="tl">
                    <a:srgbClr val="000000">
                      <a:alpha val="43137"/>
                    </a:srgbClr>
                  </a:outerShdw>
                </a:effectLst>
                <a:latin typeface="Trebuchet MS" panose="020B0603020202020204" pitchFamily="34" charset="0"/>
              </a:rPr>
              <a:t>. Filippo CAPPOTTO – Vicepresidente CNG</a:t>
            </a:r>
          </a:p>
          <a:p>
            <a:r>
              <a:rPr lang="it-IT" sz="889" b="1" dirty="0" err="1">
                <a:solidFill>
                  <a:srgbClr val="C00000"/>
                </a:solidFill>
                <a:effectLst>
                  <a:outerShdw blurRad="38100" dist="38100" dir="2700000" algn="tl">
                    <a:srgbClr val="000000">
                      <a:alpha val="43137"/>
                    </a:srgbClr>
                  </a:outerShdw>
                </a:effectLst>
                <a:latin typeface="Trebuchet MS" panose="020B0603020202020204" pitchFamily="34" charset="0"/>
              </a:rPr>
              <a:t>Geol</a:t>
            </a:r>
            <a:r>
              <a:rPr lang="it-IT" sz="889" b="1" dirty="0">
                <a:solidFill>
                  <a:srgbClr val="C00000"/>
                </a:solidFill>
                <a:effectLst>
                  <a:outerShdw blurRad="38100" dist="38100" dir="2700000" algn="tl">
                    <a:srgbClr val="000000">
                      <a:alpha val="43137"/>
                    </a:srgbClr>
                  </a:outerShdw>
                </a:effectLst>
                <a:latin typeface="Trebuchet MS" panose="020B0603020202020204" pitchFamily="34" charset="0"/>
              </a:rPr>
              <a:t>. Daniele Mercuri – Consigliere CNG</a:t>
            </a:r>
          </a:p>
          <a:p>
            <a:endParaRPr lang="it-IT" sz="1455" dirty="0">
              <a:solidFill>
                <a:srgbClr val="C00000"/>
              </a:solidFill>
            </a:endParaRPr>
          </a:p>
        </p:txBody>
      </p:sp>
      <p:grpSp>
        <p:nvGrpSpPr>
          <p:cNvPr id="5" name="Gruppo 4">
            <a:extLst>
              <a:ext uri="{FF2B5EF4-FFF2-40B4-BE49-F238E27FC236}">
                <a16:creationId xmlns:a16="http://schemas.microsoft.com/office/drawing/2014/main" id="{7969480D-2AB1-5442-8CCF-CD9326319216}"/>
              </a:ext>
            </a:extLst>
          </p:cNvPr>
          <p:cNvGrpSpPr/>
          <p:nvPr/>
        </p:nvGrpSpPr>
        <p:grpSpPr>
          <a:xfrm>
            <a:off x="0" y="-15910"/>
            <a:ext cx="12192001" cy="6873910"/>
            <a:chOff x="0" y="-15910"/>
            <a:chExt cx="12192001" cy="6873910"/>
          </a:xfrm>
        </p:grpSpPr>
        <p:sp>
          <p:nvSpPr>
            <p:cNvPr id="6" name="Rettangolo 5">
              <a:extLst>
                <a:ext uri="{FF2B5EF4-FFF2-40B4-BE49-F238E27FC236}">
                  <a16:creationId xmlns:a16="http://schemas.microsoft.com/office/drawing/2014/main" id="{D7E68614-716A-51E0-500B-4AF8475FCFB0}"/>
                </a:ext>
              </a:extLst>
            </p:cNvPr>
            <p:cNvSpPr/>
            <p:nvPr/>
          </p:nvSpPr>
          <p:spPr>
            <a:xfrm>
              <a:off x="0" y="-15910"/>
              <a:ext cx="12192001" cy="402956"/>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Assemblea annuale degli iscritti e convegno deontologico</a:t>
              </a:r>
            </a:p>
          </p:txBody>
        </p:sp>
        <p:sp>
          <p:nvSpPr>
            <p:cNvPr id="8" name="Rettangolo 7">
              <a:extLst>
                <a:ext uri="{FF2B5EF4-FFF2-40B4-BE49-F238E27FC236}">
                  <a16:creationId xmlns:a16="http://schemas.microsoft.com/office/drawing/2014/main" id="{D80007FF-F669-09DA-9255-77003406E251}"/>
                </a:ext>
              </a:extLst>
            </p:cNvPr>
            <p:cNvSpPr/>
            <p:nvPr/>
          </p:nvSpPr>
          <p:spPr>
            <a:xfrm>
              <a:off x="0" y="6409412"/>
              <a:ext cx="12192001" cy="44858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Ancona, venerdì 6 dicembre 2024</a:t>
              </a:r>
              <a:endParaRPr lang="it-IT" sz="1400" i="0" u="none" strike="noStrike" baseline="0" dirty="0">
                <a:solidFill>
                  <a:schemeClr val="bg1"/>
                </a:solidFill>
                <a:latin typeface="Myriad-Bold"/>
              </a:endParaRPr>
            </a:p>
          </p:txBody>
        </p:sp>
        <p:pic>
          <p:nvPicPr>
            <p:cNvPr id="9" name="Immagine 8" descr="Immagine che contiene Carattere, Elementi grafici, schermata, grafica&#10;&#10;Descrizione generata automaticamente">
              <a:extLst>
                <a:ext uri="{FF2B5EF4-FFF2-40B4-BE49-F238E27FC236}">
                  <a16:creationId xmlns:a16="http://schemas.microsoft.com/office/drawing/2014/main" id="{1FB04F0A-1DA0-00CE-331A-1038F4D9A4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2134" y="8603"/>
              <a:ext cx="1245352" cy="363930"/>
            </a:xfrm>
            <a:prstGeom prst="rect">
              <a:avLst/>
            </a:prstGeom>
          </p:spPr>
        </p:pic>
        <p:pic>
          <p:nvPicPr>
            <p:cNvPr id="10" name="Immagine 9" descr="Immagine che contiene aria aperta, natura, paesaggio, nuvola&#10;&#10;Descrizione generata automaticamente">
              <a:extLst>
                <a:ext uri="{FF2B5EF4-FFF2-40B4-BE49-F238E27FC236}">
                  <a16:creationId xmlns:a16="http://schemas.microsoft.com/office/drawing/2014/main" id="{17FF5899-5A6D-107B-8904-973393E28D1C}"/>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0" y="672281"/>
              <a:ext cx="12192000" cy="5475957"/>
            </a:xfrm>
            <a:prstGeom prst="rect">
              <a:avLst/>
            </a:prstGeom>
          </p:spPr>
        </p:pic>
      </p:grpSp>
    </p:spTree>
    <p:extLst>
      <p:ext uri="{BB962C8B-B14F-4D97-AF65-F5344CB8AC3E}">
        <p14:creationId xmlns:p14="http://schemas.microsoft.com/office/powerpoint/2010/main" val="14014271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736201" y="1011716"/>
            <a:ext cx="7864985" cy="4127869"/>
          </a:xfrm>
          <a:prstGeom prst="rect">
            <a:avLst/>
          </a:prstGeom>
          <a:solidFill>
            <a:schemeClr val="bg1"/>
          </a:solidFill>
        </p:spPr>
        <p:txBody>
          <a:bodyPr wrap="square">
            <a:spAutoFit/>
          </a:bodyPr>
          <a:lstStyle>
            <a:defPPr>
              <a:defRPr lang="it-IT"/>
            </a:defPPr>
            <a:lvl1pPr marL="0" algn="l" defTabSz="984260" rtl="0" eaLnBrk="1" latinLnBrk="0" hangingPunct="1">
              <a:defRPr sz="1938" kern="1200">
                <a:solidFill>
                  <a:schemeClr val="tx1"/>
                </a:solidFill>
                <a:latin typeface="+mn-lt"/>
                <a:ea typeface="+mn-ea"/>
                <a:cs typeface="+mn-cs"/>
              </a:defRPr>
            </a:lvl1pPr>
            <a:lvl2pPr marL="492130" algn="l" defTabSz="984260" rtl="0" eaLnBrk="1" latinLnBrk="0" hangingPunct="1">
              <a:defRPr sz="1938" kern="1200">
                <a:solidFill>
                  <a:schemeClr val="tx1"/>
                </a:solidFill>
                <a:latin typeface="+mn-lt"/>
                <a:ea typeface="+mn-ea"/>
                <a:cs typeface="+mn-cs"/>
              </a:defRPr>
            </a:lvl2pPr>
            <a:lvl3pPr marL="984260" algn="l" defTabSz="984260" rtl="0" eaLnBrk="1" latinLnBrk="0" hangingPunct="1">
              <a:defRPr sz="1938" kern="1200">
                <a:solidFill>
                  <a:schemeClr val="tx1"/>
                </a:solidFill>
                <a:latin typeface="+mn-lt"/>
                <a:ea typeface="+mn-ea"/>
                <a:cs typeface="+mn-cs"/>
              </a:defRPr>
            </a:lvl3pPr>
            <a:lvl4pPr marL="1476390" algn="l" defTabSz="984260" rtl="0" eaLnBrk="1" latinLnBrk="0" hangingPunct="1">
              <a:defRPr sz="1938" kern="1200">
                <a:solidFill>
                  <a:schemeClr val="tx1"/>
                </a:solidFill>
                <a:latin typeface="+mn-lt"/>
                <a:ea typeface="+mn-ea"/>
                <a:cs typeface="+mn-cs"/>
              </a:defRPr>
            </a:lvl4pPr>
            <a:lvl5pPr marL="1968520" algn="l" defTabSz="984260" rtl="0" eaLnBrk="1" latinLnBrk="0" hangingPunct="1">
              <a:defRPr sz="1938" kern="1200">
                <a:solidFill>
                  <a:schemeClr val="tx1"/>
                </a:solidFill>
                <a:latin typeface="+mn-lt"/>
                <a:ea typeface="+mn-ea"/>
                <a:cs typeface="+mn-cs"/>
              </a:defRPr>
            </a:lvl5pPr>
            <a:lvl6pPr marL="2460650" algn="l" defTabSz="984260" rtl="0" eaLnBrk="1" latinLnBrk="0" hangingPunct="1">
              <a:defRPr sz="1938" kern="1200">
                <a:solidFill>
                  <a:schemeClr val="tx1"/>
                </a:solidFill>
                <a:latin typeface="+mn-lt"/>
                <a:ea typeface="+mn-ea"/>
                <a:cs typeface="+mn-cs"/>
              </a:defRPr>
            </a:lvl6pPr>
            <a:lvl7pPr marL="2952780" algn="l" defTabSz="984260" rtl="0" eaLnBrk="1" latinLnBrk="0" hangingPunct="1">
              <a:defRPr sz="1938" kern="1200">
                <a:solidFill>
                  <a:schemeClr val="tx1"/>
                </a:solidFill>
                <a:latin typeface="+mn-lt"/>
                <a:ea typeface="+mn-ea"/>
                <a:cs typeface="+mn-cs"/>
              </a:defRPr>
            </a:lvl7pPr>
            <a:lvl8pPr marL="3444911" algn="l" defTabSz="984260" rtl="0" eaLnBrk="1" latinLnBrk="0" hangingPunct="1">
              <a:defRPr sz="1938" kern="1200">
                <a:solidFill>
                  <a:schemeClr val="tx1"/>
                </a:solidFill>
                <a:latin typeface="+mn-lt"/>
                <a:ea typeface="+mn-ea"/>
                <a:cs typeface="+mn-cs"/>
              </a:defRPr>
            </a:lvl8pPr>
            <a:lvl9pPr marL="3937041" algn="l" defTabSz="984260" rtl="0" eaLnBrk="1" latinLnBrk="0" hangingPunct="1">
              <a:defRPr sz="1938" kern="1200">
                <a:solidFill>
                  <a:schemeClr val="tx1"/>
                </a:solidFill>
                <a:latin typeface="+mn-lt"/>
                <a:ea typeface="+mn-ea"/>
                <a:cs typeface="+mn-cs"/>
              </a:defRPr>
            </a:lvl9pPr>
          </a:lstStyle>
          <a:p>
            <a:r>
              <a:rPr lang="it-IT" sz="1203" dirty="0">
                <a:latin typeface="Trebuchet MS" panose="020B0603020202020204" pitchFamily="34" charset="0"/>
              </a:rPr>
              <a:t>2. Sono, altresì, </a:t>
            </a:r>
            <a:r>
              <a:rPr lang="it-IT" sz="1203" u="sng" dirty="0">
                <a:latin typeface="Trebuchet MS" panose="020B0603020202020204" pitchFamily="34" charset="0"/>
              </a:rPr>
              <a:t>nulle le pattuizioni che vietino al professionista di pretendere acconti nel corso della prestazione o che impongano l’anticipazione di spese</a:t>
            </a:r>
            <a:r>
              <a:rPr lang="it-IT" sz="1203" dirty="0">
                <a:latin typeface="Trebuchet MS" panose="020B0603020202020204" pitchFamily="34" charset="0"/>
              </a:rPr>
              <a:t> o che, comunque, </a:t>
            </a:r>
            <a:r>
              <a:rPr lang="it-IT" sz="1203" u="sng" dirty="0">
                <a:latin typeface="Trebuchet MS" panose="020B0603020202020204" pitchFamily="34" charset="0"/>
              </a:rPr>
              <a:t>attribuiscano al committente vantaggi sproporzionati</a:t>
            </a:r>
            <a:r>
              <a:rPr lang="it-IT" sz="1203" dirty="0">
                <a:latin typeface="Trebuchet MS" panose="020B0603020202020204" pitchFamily="34" charset="0"/>
              </a:rPr>
              <a:t> rispetto alla quantità e alla qualità del lavoro svolto o del servizio reso, </a:t>
            </a:r>
            <a:r>
              <a:rPr lang="it-IT" sz="1203" u="sng" dirty="0">
                <a:latin typeface="Trebuchet MS" panose="020B0603020202020204" pitchFamily="34" charset="0"/>
              </a:rPr>
              <a:t>nonché le clausole e le pattuizioni</a:t>
            </a:r>
            <a:r>
              <a:rPr lang="it-IT" sz="1203" dirty="0">
                <a:latin typeface="Trebuchet MS" panose="020B0603020202020204" pitchFamily="34" charset="0"/>
              </a:rPr>
              <a:t>, anche se contenute in documenti contrattuali distinti dalla convenzione, dall’incarico o dall’affidamento tra il cliente e il professionista, </a:t>
            </a:r>
            <a:r>
              <a:rPr lang="it-IT" sz="1203" u="sng" dirty="0">
                <a:latin typeface="Trebuchet MS" panose="020B0603020202020204" pitchFamily="34" charset="0"/>
              </a:rPr>
              <a:t>che consistano</a:t>
            </a:r>
            <a:r>
              <a:rPr lang="it-IT" sz="1203" dirty="0">
                <a:latin typeface="Trebuchet MS" panose="020B0603020202020204" pitchFamily="34" charset="0"/>
              </a:rPr>
              <a:t>: </a:t>
            </a:r>
          </a:p>
          <a:p>
            <a:endParaRPr lang="it-IT" sz="1203" dirty="0">
              <a:latin typeface="Trebuchet MS" panose="020B0603020202020204" pitchFamily="34" charset="0"/>
            </a:endParaRPr>
          </a:p>
          <a:p>
            <a:pPr marL="277130" indent="-277130">
              <a:buAutoNum type="alphaLcParenR"/>
            </a:pPr>
            <a:r>
              <a:rPr lang="it-IT" sz="1203" dirty="0">
                <a:latin typeface="Trebuchet MS" panose="020B0603020202020204" pitchFamily="34" charset="0"/>
              </a:rPr>
              <a:t>nella riserva al cliente della facoltà di </a:t>
            </a:r>
            <a:r>
              <a:rPr lang="it-IT" sz="1203" dirty="0">
                <a:highlight>
                  <a:srgbClr val="FFFF00"/>
                </a:highlight>
                <a:latin typeface="Trebuchet MS" panose="020B0603020202020204" pitchFamily="34" charset="0"/>
              </a:rPr>
              <a:t>modificare unilateralmente le condizioni del contratto; </a:t>
            </a:r>
          </a:p>
          <a:p>
            <a:endParaRPr lang="it-IT" sz="1203" dirty="0">
              <a:highlight>
                <a:srgbClr val="FFFF00"/>
              </a:highlight>
              <a:latin typeface="Trebuchet MS" panose="020B0603020202020204" pitchFamily="34" charset="0"/>
            </a:endParaRPr>
          </a:p>
          <a:p>
            <a:r>
              <a:rPr lang="it-IT" sz="1203" dirty="0">
                <a:latin typeface="Trebuchet MS" panose="020B0603020202020204" pitchFamily="34" charset="0"/>
              </a:rPr>
              <a:t>b) nell’attribuzione al cliente della facoltà </a:t>
            </a:r>
            <a:r>
              <a:rPr lang="it-IT" sz="1203" dirty="0">
                <a:highlight>
                  <a:srgbClr val="FFFF00"/>
                </a:highlight>
                <a:latin typeface="Trebuchet MS" panose="020B0603020202020204" pitchFamily="34" charset="0"/>
              </a:rPr>
              <a:t>di rifiutare la stipulazione in forma scritta degli elementi essenziali del contratto; </a:t>
            </a:r>
          </a:p>
          <a:p>
            <a:endParaRPr lang="it-IT" sz="1203" dirty="0">
              <a:latin typeface="Trebuchet MS" panose="020B0603020202020204" pitchFamily="34" charset="0"/>
            </a:endParaRPr>
          </a:p>
          <a:p>
            <a:r>
              <a:rPr lang="it-IT" sz="1203" dirty="0">
                <a:latin typeface="Trebuchet MS" panose="020B0603020202020204" pitchFamily="34" charset="0"/>
              </a:rPr>
              <a:t>c) nell’attribuzione al cliente della facoltà di pretendere prestazioni </a:t>
            </a:r>
            <a:r>
              <a:rPr lang="it-IT" sz="1203" dirty="0">
                <a:highlight>
                  <a:srgbClr val="FFFF00"/>
                </a:highlight>
                <a:latin typeface="Trebuchet MS" panose="020B0603020202020204" pitchFamily="34" charset="0"/>
              </a:rPr>
              <a:t>aggiuntive</a:t>
            </a:r>
            <a:r>
              <a:rPr lang="it-IT" sz="1203" dirty="0">
                <a:latin typeface="Trebuchet MS" panose="020B0603020202020204" pitchFamily="34" charset="0"/>
              </a:rPr>
              <a:t> che il professionista deve </a:t>
            </a:r>
            <a:r>
              <a:rPr lang="it-IT" sz="1203" dirty="0">
                <a:highlight>
                  <a:srgbClr val="FFFF00"/>
                </a:highlight>
                <a:latin typeface="Trebuchet MS" panose="020B0603020202020204" pitchFamily="34" charset="0"/>
              </a:rPr>
              <a:t>eseguire a titolo gratuito</a:t>
            </a:r>
            <a:r>
              <a:rPr lang="it-IT" sz="1203" dirty="0">
                <a:latin typeface="Trebuchet MS" panose="020B0603020202020204" pitchFamily="34" charset="0"/>
              </a:rPr>
              <a:t>; </a:t>
            </a:r>
          </a:p>
          <a:p>
            <a:endParaRPr lang="it-IT" sz="1203" dirty="0">
              <a:latin typeface="Trebuchet MS" panose="020B0603020202020204" pitchFamily="34" charset="0"/>
            </a:endParaRPr>
          </a:p>
          <a:p>
            <a:r>
              <a:rPr lang="it-IT" sz="1203" dirty="0">
                <a:latin typeface="Trebuchet MS" panose="020B0603020202020204" pitchFamily="34" charset="0"/>
              </a:rPr>
              <a:t>d) nell’anticipazione delle spese a carico del professionista; </a:t>
            </a:r>
          </a:p>
          <a:p>
            <a:endParaRPr lang="it-IT" sz="1203" dirty="0">
              <a:latin typeface="Trebuchet MS" panose="020B0603020202020204" pitchFamily="34" charset="0"/>
            </a:endParaRPr>
          </a:p>
          <a:p>
            <a:r>
              <a:rPr lang="it-IT" sz="1203" dirty="0">
                <a:latin typeface="Trebuchet MS" panose="020B0603020202020204" pitchFamily="34" charset="0"/>
              </a:rPr>
              <a:t>e) </a:t>
            </a:r>
            <a:r>
              <a:rPr lang="it-IT" sz="1203" dirty="0">
                <a:highlight>
                  <a:srgbClr val="FFFF00"/>
                </a:highlight>
                <a:latin typeface="Trebuchet MS" panose="020B0603020202020204" pitchFamily="34" charset="0"/>
              </a:rPr>
              <a:t>nella previsione di clausole che impongono al professionista la rinuncia al rimborso delle spese connesse alla prestazione dell’attività professionale oggetto della convenzione</a:t>
            </a:r>
            <a:r>
              <a:rPr lang="it-IT" sz="1203" dirty="0">
                <a:latin typeface="Trebuchet MS" panose="020B0603020202020204" pitchFamily="34" charset="0"/>
              </a:rPr>
              <a:t>; </a:t>
            </a:r>
          </a:p>
          <a:p>
            <a:endParaRPr lang="it-IT" sz="1203" dirty="0">
              <a:latin typeface="Trebuchet MS" panose="020B0603020202020204" pitchFamily="34" charset="0"/>
            </a:endParaRPr>
          </a:p>
          <a:p>
            <a:r>
              <a:rPr lang="it-IT" sz="1203" dirty="0">
                <a:latin typeface="Trebuchet MS" panose="020B0603020202020204" pitchFamily="34" charset="0"/>
              </a:rPr>
              <a:t>f) nella previsione di </a:t>
            </a:r>
            <a:r>
              <a:rPr lang="it-IT" sz="1203" dirty="0">
                <a:highlight>
                  <a:srgbClr val="FFFF00"/>
                </a:highlight>
                <a:latin typeface="Trebuchet MS" panose="020B0603020202020204" pitchFamily="34" charset="0"/>
              </a:rPr>
              <a:t>termini</a:t>
            </a:r>
            <a:r>
              <a:rPr lang="it-IT" sz="1203" dirty="0">
                <a:latin typeface="Trebuchet MS" panose="020B0603020202020204" pitchFamily="34" charset="0"/>
              </a:rPr>
              <a:t> di pagamento superiori a sessanta giorni dalla data di ricevimento da parte del cliente della fattura o di una richiesta di pagamento di contenuto equivalente; </a:t>
            </a:r>
          </a:p>
          <a:p>
            <a:endParaRPr lang="it-IT" sz="970" dirty="0">
              <a:latin typeface="Trebuchet MS" panose="020B0603020202020204" pitchFamily="34" charset="0"/>
            </a:endParaRPr>
          </a:p>
        </p:txBody>
      </p:sp>
      <p:sp>
        <p:nvSpPr>
          <p:cNvPr id="4" name="CasellaDiTesto 3">
            <a:extLst>
              <a:ext uri="{FF2B5EF4-FFF2-40B4-BE49-F238E27FC236}">
                <a16:creationId xmlns:a16="http://schemas.microsoft.com/office/drawing/2014/main" id="{550D0607-B844-1413-0C7B-55AD7371D145}"/>
              </a:ext>
            </a:extLst>
          </p:cNvPr>
          <p:cNvSpPr txBox="1"/>
          <p:nvPr/>
        </p:nvSpPr>
        <p:spPr>
          <a:xfrm>
            <a:off x="3577646" y="5368839"/>
            <a:ext cx="4811108" cy="696456"/>
          </a:xfrm>
          <a:prstGeom prst="rect">
            <a:avLst/>
          </a:prstGeom>
          <a:noFill/>
        </p:spPr>
        <p:txBody>
          <a:bodyPr wrap="square" rtlCol="0" anchor="ctr" anchorCtr="0">
            <a:noAutofit/>
          </a:bodyPr>
          <a:lstStyle>
            <a:defPPr>
              <a:defRPr lang="it-IT"/>
            </a:defPPr>
            <a:lvl1pPr marL="0" algn="l" defTabSz="984260" rtl="0" eaLnBrk="1" latinLnBrk="0" hangingPunct="1">
              <a:defRPr sz="1938" kern="1200">
                <a:solidFill>
                  <a:schemeClr val="tx1"/>
                </a:solidFill>
                <a:latin typeface="+mn-lt"/>
                <a:ea typeface="+mn-ea"/>
                <a:cs typeface="+mn-cs"/>
              </a:defRPr>
            </a:lvl1pPr>
            <a:lvl2pPr marL="492130" algn="l" defTabSz="984260" rtl="0" eaLnBrk="1" latinLnBrk="0" hangingPunct="1">
              <a:defRPr sz="1938" kern="1200">
                <a:solidFill>
                  <a:schemeClr val="tx1"/>
                </a:solidFill>
                <a:latin typeface="+mn-lt"/>
                <a:ea typeface="+mn-ea"/>
                <a:cs typeface="+mn-cs"/>
              </a:defRPr>
            </a:lvl2pPr>
            <a:lvl3pPr marL="984260" algn="l" defTabSz="984260" rtl="0" eaLnBrk="1" latinLnBrk="0" hangingPunct="1">
              <a:defRPr sz="1938" kern="1200">
                <a:solidFill>
                  <a:schemeClr val="tx1"/>
                </a:solidFill>
                <a:latin typeface="+mn-lt"/>
                <a:ea typeface="+mn-ea"/>
                <a:cs typeface="+mn-cs"/>
              </a:defRPr>
            </a:lvl3pPr>
            <a:lvl4pPr marL="1476390" algn="l" defTabSz="984260" rtl="0" eaLnBrk="1" latinLnBrk="0" hangingPunct="1">
              <a:defRPr sz="1938" kern="1200">
                <a:solidFill>
                  <a:schemeClr val="tx1"/>
                </a:solidFill>
                <a:latin typeface="+mn-lt"/>
                <a:ea typeface="+mn-ea"/>
                <a:cs typeface="+mn-cs"/>
              </a:defRPr>
            </a:lvl4pPr>
            <a:lvl5pPr marL="1968520" algn="l" defTabSz="984260" rtl="0" eaLnBrk="1" latinLnBrk="0" hangingPunct="1">
              <a:defRPr sz="1938" kern="1200">
                <a:solidFill>
                  <a:schemeClr val="tx1"/>
                </a:solidFill>
                <a:latin typeface="+mn-lt"/>
                <a:ea typeface="+mn-ea"/>
                <a:cs typeface="+mn-cs"/>
              </a:defRPr>
            </a:lvl5pPr>
            <a:lvl6pPr marL="2460650" algn="l" defTabSz="984260" rtl="0" eaLnBrk="1" latinLnBrk="0" hangingPunct="1">
              <a:defRPr sz="1938" kern="1200">
                <a:solidFill>
                  <a:schemeClr val="tx1"/>
                </a:solidFill>
                <a:latin typeface="+mn-lt"/>
                <a:ea typeface="+mn-ea"/>
                <a:cs typeface="+mn-cs"/>
              </a:defRPr>
            </a:lvl6pPr>
            <a:lvl7pPr marL="2952780" algn="l" defTabSz="984260" rtl="0" eaLnBrk="1" latinLnBrk="0" hangingPunct="1">
              <a:defRPr sz="1938" kern="1200">
                <a:solidFill>
                  <a:schemeClr val="tx1"/>
                </a:solidFill>
                <a:latin typeface="+mn-lt"/>
                <a:ea typeface="+mn-ea"/>
                <a:cs typeface="+mn-cs"/>
              </a:defRPr>
            </a:lvl7pPr>
            <a:lvl8pPr marL="3444911" algn="l" defTabSz="984260" rtl="0" eaLnBrk="1" latinLnBrk="0" hangingPunct="1">
              <a:defRPr sz="1938" kern="1200">
                <a:solidFill>
                  <a:schemeClr val="tx1"/>
                </a:solidFill>
                <a:latin typeface="+mn-lt"/>
                <a:ea typeface="+mn-ea"/>
                <a:cs typeface="+mn-cs"/>
              </a:defRPr>
            </a:lvl8pPr>
            <a:lvl9pPr marL="3937041" algn="l" defTabSz="984260" rtl="0" eaLnBrk="1" latinLnBrk="0" hangingPunct="1">
              <a:defRPr sz="1938" kern="1200">
                <a:solidFill>
                  <a:schemeClr val="tx1"/>
                </a:solidFill>
                <a:latin typeface="+mn-lt"/>
                <a:ea typeface="+mn-ea"/>
                <a:cs typeface="+mn-cs"/>
              </a:defRPr>
            </a:lvl9pPr>
          </a:lstStyle>
          <a:p>
            <a:pPr algn="ctr"/>
            <a:r>
              <a:rPr lang="it-IT" sz="1293" b="1" dirty="0">
                <a:effectLst>
                  <a:outerShdw blurRad="38100" dist="38100" dir="2700000" algn="tl">
                    <a:srgbClr val="000000">
                      <a:alpha val="43137"/>
                    </a:srgbClr>
                  </a:outerShdw>
                </a:effectLst>
                <a:latin typeface="Trebuchet MS" panose="020B0603020202020204" pitchFamily="34" charset="0"/>
              </a:rPr>
              <a:t>LE RICADUTE DELLE DISPOSIZIONI DEL D.M. PARAMETRI </a:t>
            </a:r>
          </a:p>
          <a:p>
            <a:pPr algn="ctr"/>
            <a:r>
              <a:rPr lang="it-IT" sz="1293" b="1" dirty="0">
                <a:effectLst>
                  <a:outerShdw blurRad="38100" dist="38100" dir="2700000" algn="tl">
                    <a:srgbClr val="000000">
                      <a:alpha val="43137"/>
                    </a:srgbClr>
                  </a:outerShdw>
                </a:effectLst>
                <a:latin typeface="Trebuchet MS" panose="020B0603020202020204" pitchFamily="34" charset="0"/>
              </a:rPr>
              <a:t>E DELLA LEGGE EQUO COMPENSO</a:t>
            </a:r>
          </a:p>
          <a:p>
            <a:endParaRPr lang="it-IT" sz="1455" dirty="0"/>
          </a:p>
        </p:txBody>
      </p:sp>
      <p:sp>
        <p:nvSpPr>
          <p:cNvPr id="5" name="CasellaDiTesto 4">
            <a:extLst>
              <a:ext uri="{FF2B5EF4-FFF2-40B4-BE49-F238E27FC236}">
                <a16:creationId xmlns:a16="http://schemas.microsoft.com/office/drawing/2014/main" id="{1ED59884-22C2-B3FF-1976-83280DCFC40F}"/>
              </a:ext>
            </a:extLst>
          </p:cNvPr>
          <p:cNvSpPr txBox="1"/>
          <p:nvPr/>
        </p:nvSpPr>
        <p:spPr>
          <a:xfrm>
            <a:off x="8314419" y="5430157"/>
            <a:ext cx="2898212" cy="416128"/>
          </a:xfrm>
          <a:prstGeom prst="rect">
            <a:avLst/>
          </a:prstGeom>
          <a:noFill/>
        </p:spPr>
        <p:txBody>
          <a:bodyPr wrap="square" rtlCol="0" anchor="ctr" anchorCtr="0">
            <a:noAutofit/>
          </a:bodyPr>
          <a:lstStyle>
            <a:defPPr>
              <a:defRPr lang="it-IT"/>
            </a:defPPr>
            <a:lvl1pPr marL="0" algn="l" defTabSz="984260" rtl="0" eaLnBrk="1" latinLnBrk="0" hangingPunct="1">
              <a:defRPr sz="1938" kern="1200">
                <a:solidFill>
                  <a:schemeClr val="tx1"/>
                </a:solidFill>
                <a:latin typeface="+mn-lt"/>
                <a:ea typeface="+mn-ea"/>
                <a:cs typeface="+mn-cs"/>
              </a:defRPr>
            </a:lvl1pPr>
            <a:lvl2pPr marL="492130" algn="l" defTabSz="984260" rtl="0" eaLnBrk="1" latinLnBrk="0" hangingPunct="1">
              <a:defRPr sz="1938" kern="1200">
                <a:solidFill>
                  <a:schemeClr val="tx1"/>
                </a:solidFill>
                <a:latin typeface="+mn-lt"/>
                <a:ea typeface="+mn-ea"/>
                <a:cs typeface="+mn-cs"/>
              </a:defRPr>
            </a:lvl2pPr>
            <a:lvl3pPr marL="984260" algn="l" defTabSz="984260" rtl="0" eaLnBrk="1" latinLnBrk="0" hangingPunct="1">
              <a:defRPr sz="1938" kern="1200">
                <a:solidFill>
                  <a:schemeClr val="tx1"/>
                </a:solidFill>
                <a:latin typeface="+mn-lt"/>
                <a:ea typeface="+mn-ea"/>
                <a:cs typeface="+mn-cs"/>
              </a:defRPr>
            </a:lvl3pPr>
            <a:lvl4pPr marL="1476390" algn="l" defTabSz="984260" rtl="0" eaLnBrk="1" latinLnBrk="0" hangingPunct="1">
              <a:defRPr sz="1938" kern="1200">
                <a:solidFill>
                  <a:schemeClr val="tx1"/>
                </a:solidFill>
                <a:latin typeface="+mn-lt"/>
                <a:ea typeface="+mn-ea"/>
                <a:cs typeface="+mn-cs"/>
              </a:defRPr>
            </a:lvl4pPr>
            <a:lvl5pPr marL="1968520" algn="l" defTabSz="984260" rtl="0" eaLnBrk="1" latinLnBrk="0" hangingPunct="1">
              <a:defRPr sz="1938" kern="1200">
                <a:solidFill>
                  <a:schemeClr val="tx1"/>
                </a:solidFill>
                <a:latin typeface="+mn-lt"/>
                <a:ea typeface="+mn-ea"/>
                <a:cs typeface="+mn-cs"/>
              </a:defRPr>
            </a:lvl5pPr>
            <a:lvl6pPr marL="2460650" algn="l" defTabSz="984260" rtl="0" eaLnBrk="1" latinLnBrk="0" hangingPunct="1">
              <a:defRPr sz="1938" kern="1200">
                <a:solidFill>
                  <a:schemeClr val="tx1"/>
                </a:solidFill>
                <a:latin typeface="+mn-lt"/>
                <a:ea typeface="+mn-ea"/>
                <a:cs typeface="+mn-cs"/>
              </a:defRPr>
            </a:lvl6pPr>
            <a:lvl7pPr marL="2952780" algn="l" defTabSz="984260" rtl="0" eaLnBrk="1" latinLnBrk="0" hangingPunct="1">
              <a:defRPr sz="1938" kern="1200">
                <a:solidFill>
                  <a:schemeClr val="tx1"/>
                </a:solidFill>
                <a:latin typeface="+mn-lt"/>
                <a:ea typeface="+mn-ea"/>
                <a:cs typeface="+mn-cs"/>
              </a:defRPr>
            </a:lvl7pPr>
            <a:lvl8pPr marL="3444911" algn="l" defTabSz="984260" rtl="0" eaLnBrk="1" latinLnBrk="0" hangingPunct="1">
              <a:defRPr sz="1938" kern="1200">
                <a:solidFill>
                  <a:schemeClr val="tx1"/>
                </a:solidFill>
                <a:latin typeface="+mn-lt"/>
                <a:ea typeface="+mn-ea"/>
                <a:cs typeface="+mn-cs"/>
              </a:defRPr>
            </a:lvl8pPr>
            <a:lvl9pPr marL="3937041" algn="l" defTabSz="984260" rtl="0" eaLnBrk="1" latinLnBrk="0" hangingPunct="1">
              <a:defRPr sz="1938" kern="1200">
                <a:solidFill>
                  <a:schemeClr val="tx1"/>
                </a:solidFill>
                <a:latin typeface="+mn-lt"/>
                <a:ea typeface="+mn-ea"/>
                <a:cs typeface="+mn-cs"/>
              </a:defRPr>
            </a:lvl9pPr>
          </a:lstStyle>
          <a:p>
            <a:r>
              <a:rPr lang="it-IT" sz="889" b="1" dirty="0" err="1">
                <a:solidFill>
                  <a:srgbClr val="C00000"/>
                </a:solidFill>
                <a:effectLst>
                  <a:outerShdw blurRad="38100" dist="38100" dir="2700000" algn="tl">
                    <a:srgbClr val="000000">
                      <a:alpha val="43137"/>
                    </a:srgbClr>
                  </a:outerShdw>
                </a:effectLst>
                <a:latin typeface="Trebuchet MS" panose="020B0603020202020204" pitchFamily="34" charset="0"/>
              </a:rPr>
              <a:t>Geol</a:t>
            </a:r>
            <a:r>
              <a:rPr lang="it-IT" sz="889" b="1" dirty="0">
                <a:solidFill>
                  <a:srgbClr val="C00000"/>
                </a:solidFill>
                <a:effectLst>
                  <a:outerShdw blurRad="38100" dist="38100" dir="2700000" algn="tl">
                    <a:srgbClr val="000000">
                      <a:alpha val="43137"/>
                    </a:srgbClr>
                  </a:outerShdw>
                </a:effectLst>
                <a:latin typeface="Trebuchet MS" panose="020B0603020202020204" pitchFamily="34" charset="0"/>
              </a:rPr>
              <a:t>. Filippo CAPPOTTO – Vicepresidente CNG</a:t>
            </a:r>
          </a:p>
          <a:p>
            <a:r>
              <a:rPr lang="it-IT" sz="889" b="1" dirty="0" err="1">
                <a:solidFill>
                  <a:srgbClr val="C00000"/>
                </a:solidFill>
                <a:effectLst>
                  <a:outerShdw blurRad="38100" dist="38100" dir="2700000" algn="tl">
                    <a:srgbClr val="000000">
                      <a:alpha val="43137"/>
                    </a:srgbClr>
                  </a:outerShdw>
                </a:effectLst>
                <a:latin typeface="Trebuchet MS" panose="020B0603020202020204" pitchFamily="34" charset="0"/>
              </a:rPr>
              <a:t>Geol</a:t>
            </a:r>
            <a:r>
              <a:rPr lang="it-IT" sz="889" b="1" dirty="0">
                <a:solidFill>
                  <a:srgbClr val="C00000"/>
                </a:solidFill>
                <a:effectLst>
                  <a:outerShdw blurRad="38100" dist="38100" dir="2700000" algn="tl">
                    <a:srgbClr val="000000">
                      <a:alpha val="43137"/>
                    </a:srgbClr>
                  </a:outerShdw>
                </a:effectLst>
                <a:latin typeface="Trebuchet MS" panose="020B0603020202020204" pitchFamily="34" charset="0"/>
              </a:rPr>
              <a:t>. Daniele Mercuri – Consigliere CNG</a:t>
            </a:r>
          </a:p>
          <a:p>
            <a:endParaRPr lang="it-IT" sz="1455" dirty="0">
              <a:solidFill>
                <a:srgbClr val="C00000"/>
              </a:solidFill>
            </a:endParaRPr>
          </a:p>
        </p:txBody>
      </p:sp>
      <p:grpSp>
        <p:nvGrpSpPr>
          <p:cNvPr id="3" name="Gruppo 2">
            <a:extLst>
              <a:ext uri="{FF2B5EF4-FFF2-40B4-BE49-F238E27FC236}">
                <a16:creationId xmlns:a16="http://schemas.microsoft.com/office/drawing/2014/main" id="{11AAC091-03ED-5CDA-9A3C-58F1BB06D449}"/>
              </a:ext>
            </a:extLst>
          </p:cNvPr>
          <p:cNvGrpSpPr/>
          <p:nvPr/>
        </p:nvGrpSpPr>
        <p:grpSpPr>
          <a:xfrm>
            <a:off x="0" y="-15910"/>
            <a:ext cx="12192001" cy="6873910"/>
            <a:chOff x="0" y="-15910"/>
            <a:chExt cx="12192001" cy="6873910"/>
          </a:xfrm>
        </p:grpSpPr>
        <p:sp>
          <p:nvSpPr>
            <p:cNvPr id="6" name="Rettangolo 5">
              <a:extLst>
                <a:ext uri="{FF2B5EF4-FFF2-40B4-BE49-F238E27FC236}">
                  <a16:creationId xmlns:a16="http://schemas.microsoft.com/office/drawing/2014/main" id="{97C210AF-A783-74F4-1516-D5E6EEDA78D1}"/>
                </a:ext>
              </a:extLst>
            </p:cNvPr>
            <p:cNvSpPr/>
            <p:nvPr/>
          </p:nvSpPr>
          <p:spPr>
            <a:xfrm>
              <a:off x="0" y="-15910"/>
              <a:ext cx="12192001" cy="402956"/>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Assemblea annuale degli iscritti e convegno deontologico</a:t>
              </a:r>
            </a:p>
          </p:txBody>
        </p:sp>
        <p:sp>
          <p:nvSpPr>
            <p:cNvPr id="7" name="Rettangolo 6">
              <a:extLst>
                <a:ext uri="{FF2B5EF4-FFF2-40B4-BE49-F238E27FC236}">
                  <a16:creationId xmlns:a16="http://schemas.microsoft.com/office/drawing/2014/main" id="{B7249C64-9C2A-9CF1-0DC2-3A631CB2C361}"/>
                </a:ext>
              </a:extLst>
            </p:cNvPr>
            <p:cNvSpPr/>
            <p:nvPr/>
          </p:nvSpPr>
          <p:spPr>
            <a:xfrm>
              <a:off x="0" y="6409412"/>
              <a:ext cx="12192001" cy="44858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Ancona, venerdì 6 dicembre 2024</a:t>
              </a:r>
              <a:endParaRPr lang="it-IT" sz="1400" i="0" u="none" strike="noStrike" baseline="0" dirty="0">
                <a:solidFill>
                  <a:schemeClr val="bg1"/>
                </a:solidFill>
                <a:latin typeface="Myriad-Bold"/>
              </a:endParaRPr>
            </a:p>
          </p:txBody>
        </p:sp>
        <p:pic>
          <p:nvPicPr>
            <p:cNvPr id="8" name="Immagine 7" descr="Immagine che contiene Carattere, Elementi grafici, schermata, grafica&#10;&#10;Descrizione generata automaticamente">
              <a:extLst>
                <a:ext uri="{FF2B5EF4-FFF2-40B4-BE49-F238E27FC236}">
                  <a16:creationId xmlns:a16="http://schemas.microsoft.com/office/drawing/2014/main" id="{C2F3E50F-93BC-B9D8-848B-A77E18775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2134" y="8603"/>
              <a:ext cx="1245352" cy="363930"/>
            </a:xfrm>
            <a:prstGeom prst="rect">
              <a:avLst/>
            </a:prstGeom>
          </p:spPr>
        </p:pic>
        <p:pic>
          <p:nvPicPr>
            <p:cNvPr id="9" name="Immagine 8" descr="Immagine che contiene aria aperta, natura, paesaggio, nuvola&#10;&#10;Descrizione generata automaticamente">
              <a:extLst>
                <a:ext uri="{FF2B5EF4-FFF2-40B4-BE49-F238E27FC236}">
                  <a16:creationId xmlns:a16="http://schemas.microsoft.com/office/drawing/2014/main" id="{2AAD2138-C64C-C190-9BEA-CDD5F40E99C5}"/>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0" y="672281"/>
              <a:ext cx="12192000" cy="5475957"/>
            </a:xfrm>
            <a:prstGeom prst="rect">
              <a:avLst/>
            </a:prstGeom>
          </p:spPr>
        </p:pic>
      </p:grpSp>
    </p:spTree>
    <p:extLst>
      <p:ext uri="{BB962C8B-B14F-4D97-AF65-F5344CB8AC3E}">
        <p14:creationId xmlns:p14="http://schemas.microsoft.com/office/powerpoint/2010/main" val="318800105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180321" y="1986267"/>
            <a:ext cx="5968735" cy="2877550"/>
          </a:xfrm>
          <a:prstGeom prst="rect">
            <a:avLst/>
          </a:prstGeom>
        </p:spPr>
        <p:txBody>
          <a:bodyPr wrap="square">
            <a:spAutoFit/>
          </a:bodyPr>
          <a:lstStyle>
            <a:defPPr>
              <a:defRPr lang="it-IT"/>
            </a:defPPr>
            <a:lvl1pPr marL="0" algn="l" defTabSz="984260" rtl="0" eaLnBrk="1" latinLnBrk="0" hangingPunct="1">
              <a:defRPr sz="1938" kern="1200">
                <a:solidFill>
                  <a:schemeClr val="tx1"/>
                </a:solidFill>
                <a:latin typeface="+mn-lt"/>
                <a:ea typeface="+mn-ea"/>
                <a:cs typeface="+mn-cs"/>
              </a:defRPr>
            </a:lvl1pPr>
            <a:lvl2pPr marL="492130" algn="l" defTabSz="984260" rtl="0" eaLnBrk="1" latinLnBrk="0" hangingPunct="1">
              <a:defRPr sz="1938" kern="1200">
                <a:solidFill>
                  <a:schemeClr val="tx1"/>
                </a:solidFill>
                <a:latin typeface="+mn-lt"/>
                <a:ea typeface="+mn-ea"/>
                <a:cs typeface="+mn-cs"/>
              </a:defRPr>
            </a:lvl2pPr>
            <a:lvl3pPr marL="984260" algn="l" defTabSz="984260" rtl="0" eaLnBrk="1" latinLnBrk="0" hangingPunct="1">
              <a:defRPr sz="1938" kern="1200">
                <a:solidFill>
                  <a:schemeClr val="tx1"/>
                </a:solidFill>
                <a:latin typeface="+mn-lt"/>
                <a:ea typeface="+mn-ea"/>
                <a:cs typeface="+mn-cs"/>
              </a:defRPr>
            </a:lvl3pPr>
            <a:lvl4pPr marL="1476390" algn="l" defTabSz="984260" rtl="0" eaLnBrk="1" latinLnBrk="0" hangingPunct="1">
              <a:defRPr sz="1938" kern="1200">
                <a:solidFill>
                  <a:schemeClr val="tx1"/>
                </a:solidFill>
                <a:latin typeface="+mn-lt"/>
                <a:ea typeface="+mn-ea"/>
                <a:cs typeface="+mn-cs"/>
              </a:defRPr>
            </a:lvl4pPr>
            <a:lvl5pPr marL="1968520" algn="l" defTabSz="984260" rtl="0" eaLnBrk="1" latinLnBrk="0" hangingPunct="1">
              <a:defRPr sz="1938" kern="1200">
                <a:solidFill>
                  <a:schemeClr val="tx1"/>
                </a:solidFill>
                <a:latin typeface="+mn-lt"/>
                <a:ea typeface="+mn-ea"/>
                <a:cs typeface="+mn-cs"/>
              </a:defRPr>
            </a:lvl5pPr>
            <a:lvl6pPr marL="2460650" algn="l" defTabSz="984260" rtl="0" eaLnBrk="1" latinLnBrk="0" hangingPunct="1">
              <a:defRPr sz="1938" kern="1200">
                <a:solidFill>
                  <a:schemeClr val="tx1"/>
                </a:solidFill>
                <a:latin typeface="+mn-lt"/>
                <a:ea typeface="+mn-ea"/>
                <a:cs typeface="+mn-cs"/>
              </a:defRPr>
            </a:lvl6pPr>
            <a:lvl7pPr marL="2952780" algn="l" defTabSz="984260" rtl="0" eaLnBrk="1" latinLnBrk="0" hangingPunct="1">
              <a:defRPr sz="1938" kern="1200">
                <a:solidFill>
                  <a:schemeClr val="tx1"/>
                </a:solidFill>
                <a:latin typeface="+mn-lt"/>
                <a:ea typeface="+mn-ea"/>
                <a:cs typeface="+mn-cs"/>
              </a:defRPr>
            </a:lvl7pPr>
            <a:lvl8pPr marL="3444911" algn="l" defTabSz="984260" rtl="0" eaLnBrk="1" latinLnBrk="0" hangingPunct="1">
              <a:defRPr sz="1938" kern="1200">
                <a:solidFill>
                  <a:schemeClr val="tx1"/>
                </a:solidFill>
                <a:latin typeface="+mn-lt"/>
                <a:ea typeface="+mn-ea"/>
                <a:cs typeface="+mn-cs"/>
              </a:defRPr>
            </a:lvl8pPr>
            <a:lvl9pPr marL="3937041" algn="l" defTabSz="984260" rtl="0" eaLnBrk="1" latinLnBrk="0" hangingPunct="1">
              <a:defRPr sz="1938" kern="1200">
                <a:solidFill>
                  <a:schemeClr val="tx1"/>
                </a:solidFill>
                <a:latin typeface="+mn-lt"/>
                <a:ea typeface="+mn-ea"/>
                <a:cs typeface="+mn-cs"/>
              </a:defRPr>
            </a:lvl9pPr>
          </a:lstStyle>
          <a:p>
            <a:pPr algn="just"/>
            <a:r>
              <a:rPr lang="it-IT" sz="1293" dirty="0">
                <a:latin typeface="Trebuchet MS" panose="020B0603020202020204" pitchFamily="34" charset="0"/>
              </a:rPr>
              <a:t>h) nella previsione che, in caso di un nuovo accordo sostitutivo di un altro precedentemente stipulato con il medesimo cliente, la nuova disciplina in materia di compensi si applichi, se comporta compensi inferiori a quelli previsti nel precedente accordo, </a:t>
            </a:r>
            <a:r>
              <a:rPr lang="it-IT" sz="1293" dirty="0">
                <a:highlight>
                  <a:srgbClr val="FFFF00"/>
                </a:highlight>
                <a:latin typeface="Trebuchet MS" panose="020B0603020202020204" pitchFamily="34" charset="0"/>
              </a:rPr>
              <a:t>anche agli incarichi pendenti o, comunque, non ancora definiti o fatturati; </a:t>
            </a:r>
          </a:p>
          <a:p>
            <a:pPr algn="just"/>
            <a:endParaRPr lang="it-IT" sz="1293" dirty="0">
              <a:latin typeface="Trebuchet MS" panose="020B0603020202020204" pitchFamily="34" charset="0"/>
            </a:endParaRPr>
          </a:p>
          <a:p>
            <a:pPr marL="30793" indent="184753" algn="just">
              <a:buAutoNum type="romanLcParenR"/>
            </a:pPr>
            <a:r>
              <a:rPr lang="it-IT" sz="1293" dirty="0">
                <a:latin typeface="Trebuchet MS" panose="020B0603020202020204" pitchFamily="34" charset="0"/>
              </a:rPr>
              <a:t>nella previsione che il compenso pattuito per l’assistenza e la consulenza in materia contrattuale spetti solo in caso di sottoscrizione del contratto; </a:t>
            </a:r>
          </a:p>
          <a:p>
            <a:pPr marL="323318" indent="-323318" algn="just">
              <a:buAutoNum type="romanLcParenR"/>
            </a:pPr>
            <a:endParaRPr lang="it-IT" sz="1293" dirty="0">
              <a:latin typeface="Trebuchet MS" panose="020B0603020202020204" pitchFamily="34" charset="0"/>
            </a:endParaRPr>
          </a:p>
          <a:p>
            <a:pPr algn="just"/>
            <a:r>
              <a:rPr lang="it-IT" sz="1293" dirty="0">
                <a:latin typeface="Trebuchet MS" panose="020B0603020202020204" pitchFamily="34" charset="0"/>
              </a:rPr>
              <a:t>l) </a:t>
            </a:r>
            <a:r>
              <a:rPr lang="it-IT" sz="1293" dirty="0">
                <a:highlight>
                  <a:srgbClr val="FFFF00"/>
                </a:highlight>
                <a:latin typeface="Trebuchet MS" panose="020B0603020202020204" pitchFamily="34" charset="0"/>
              </a:rPr>
              <a:t>nell’obbligo per il professionista di corrispondere al cliente o a soggetti terzi compensi</a:t>
            </a:r>
            <a:r>
              <a:rPr lang="it-IT" sz="1293" dirty="0">
                <a:latin typeface="Trebuchet MS" panose="020B0603020202020204" pitchFamily="34" charset="0"/>
              </a:rPr>
              <a:t>, corrispettivi o rimborsi connessi all’utilizzo di software, banche di dati, sistemi gestionali, servizi di assistenza tecnica, servizi di formazione e di qualsiasi bene o servizio </a:t>
            </a:r>
            <a:r>
              <a:rPr lang="it-IT" sz="1293" dirty="0">
                <a:highlight>
                  <a:srgbClr val="FFFF00"/>
                </a:highlight>
                <a:latin typeface="Trebuchet MS" panose="020B0603020202020204" pitchFamily="34" charset="0"/>
              </a:rPr>
              <a:t>la cui utilizzazione o fruizione nello svolgimento dell’incarico sia richiesta dal cliente</a:t>
            </a:r>
            <a:r>
              <a:rPr lang="it-IT" sz="1293" dirty="0">
                <a:latin typeface="Trebuchet MS" panose="020B0603020202020204" pitchFamily="34" charset="0"/>
              </a:rPr>
              <a:t>.</a:t>
            </a:r>
          </a:p>
        </p:txBody>
      </p:sp>
      <p:sp>
        <p:nvSpPr>
          <p:cNvPr id="3" name="CasellaDiTesto 2">
            <a:extLst>
              <a:ext uri="{FF2B5EF4-FFF2-40B4-BE49-F238E27FC236}">
                <a16:creationId xmlns:a16="http://schemas.microsoft.com/office/drawing/2014/main" id="{F06BD8EC-A261-CD7A-9BC5-7E789D58410C}"/>
              </a:ext>
            </a:extLst>
          </p:cNvPr>
          <p:cNvSpPr txBox="1"/>
          <p:nvPr/>
        </p:nvSpPr>
        <p:spPr>
          <a:xfrm>
            <a:off x="3577646" y="5338048"/>
            <a:ext cx="4811108" cy="696456"/>
          </a:xfrm>
          <a:prstGeom prst="rect">
            <a:avLst/>
          </a:prstGeom>
          <a:noFill/>
        </p:spPr>
        <p:txBody>
          <a:bodyPr wrap="square" rtlCol="0" anchor="ctr" anchorCtr="0">
            <a:noAutofit/>
          </a:bodyPr>
          <a:lstStyle>
            <a:defPPr>
              <a:defRPr lang="it-IT"/>
            </a:defPPr>
            <a:lvl1pPr marL="0" algn="l" defTabSz="984260" rtl="0" eaLnBrk="1" latinLnBrk="0" hangingPunct="1">
              <a:defRPr sz="1938" kern="1200">
                <a:solidFill>
                  <a:schemeClr val="tx1"/>
                </a:solidFill>
                <a:latin typeface="+mn-lt"/>
                <a:ea typeface="+mn-ea"/>
                <a:cs typeface="+mn-cs"/>
              </a:defRPr>
            </a:lvl1pPr>
            <a:lvl2pPr marL="492130" algn="l" defTabSz="984260" rtl="0" eaLnBrk="1" latinLnBrk="0" hangingPunct="1">
              <a:defRPr sz="1938" kern="1200">
                <a:solidFill>
                  <a:schemeClr val="tx1"/>
                </a:solidFill>
                <a:latin typeface="+mn-lt"/>
                <a:ea typeface="+mn-ea"/>
                <a:cs typeface="+mn-cs"/>
              </a:defRPr>
            </a:lvl2pPr>
            <a:lvl3pPr marL="984260" algn="l" defTabSz="984260" rtl="0" eaLnBrk="1" latinLnBrk="0" hangingPunct="1">
              <a:defRPr sz="1938" kern="1200">
                <a:solidFill>
                  <a:schemeClr val="tx1"/>
                </a:solidFill>
                <a:latin typeface="+mn-lt"/>
                <a:ea typeface="+mn-ea"/>
                <a:cs typeface="+mn-cs"/>
              </a:defRPr>
            </a:lvl3pPr>
            <a:lvl4pPr marL="1476390" algn="l" defTabSz="984260" rtl="0" eaLnBrk="1" latinLnBrk="0" hangingPunct="1">
              <a:defRPr sz="1938" kern="1200">
                <a:solidFill>
                  <a:schemeClr val="tx1"/>
                </a:solidFill>
                <a:latin typeface="+mn-lt"/>
                <a:ea typeface="+mn-ea"/>
                <a:cs typeface="+mn-cs"/>
              </a:defRPr>
            </a:lvl4pPr>
            <a:lvl5pPr marL="1968520" algn="l" defTabSz="984260" rtl="0" eaLnBrk="1" latinLnBrk="0" hangingPunct="1">
              <a:defRPr sz="1938" kern="1200">
                <a:solidFill>
                  <a:schemeClr val="tx1"/>
                </a:solidFill>
                <a:latin typeface="+mn-lt"/>
                <a:ea typeface="+mn-ea"/>
                <a:cs typeface="+mn-cs"/>
              </a:defRPr>
            </a:lvl5pPr>
            <a:lvl6pPr marL="2460650" algn="l" defTabSz="984260" rtl="0" eaLnBrk="1" latinLnBrk="0" hangingPunct="1">
              <a:defRPr sz="1938" kern="1200">
                <a:solidFill>
                  <a:schemeClr val="tx1"/>
                </a:solidFill>
                <a:latin typeface="+mn-lt"/>
                <a:ea typeface="+mn-ea"/>
                <a:cs typeface="+mn-cs"/>
              </a:defRPr>
            </a:lvl6pPr>
            <a:lvl7pPr marL="2952780" algn="l" defTabSz="984260" rtl="0" eaLnBrk="1" latinLnBrk="0" hangingPunct="1">
              <a:defRPr sz="1938" kern="1200">
                <a:solidFill>
                  <a:schemeClr val="tx1"/>
                </a:solidFill>
                <a:latin typeface="+mn-lt"/>
                <a:ea typeface="+mn-ea"/>
                <a:cs typeface="+mn-cs"/>
              </a:defRPr>
            </a:lvl7pPr>
            <a:lvl8pPr marL="3444911" algn="l" defTabSz="984260" rtl="0" eaLnBrk="1" latinLnBrk="0" hangingPunct="1">
              <a:defRPr sz="1938" kern="1200">
                <a:solidFill>
                  <a:schemeClr val="tx1"/>
                </a:solidFill>
                <a:latin typeface="+mn-lt"/>
                <a:ea typeface="+mn-ea"/>
                <a:cs typeface="+mn-cs"/>
              </a:defRPr>
            </a:lvl8pPr>
            <a:lvl9pPr marL="3937041" algn="l" defTabSz="984260" rtl="0" eaLnBrk="1" latinLnBrk="0" hangingPunct="1">
              <a:defRPr sz="1938" kern="1200">
                <a:solidFill>
                  <a:schemeClr val="tx1"/>
                </a:solidFill>
                <a:latin typeface="+mn-lt"/>
                <a:ea typeface="+mn-ea"/>
                <a:cs typeface="+mn-cs"/>
              </a:defRPr>
            </a:lvl9pPr>
          </a:lstStyle>
          <a:p>
            <a:pPr algn="ctr"/>
            <a:r>
              <a:rPr lang="it-IT" sz="1293" b="1" dirty="0">
                <a:effectLst>
                  <a:outerShdw blurRad="38100" dist="38100" dir="2700000" algn="tl">
                    <a:srgbClr val="000000">
                      <a:alpha val="43137"/>
                    </a:srgbClr>
                  </a:outerShdw>
                </a:effectLst>
                <a:latin typeface="Trebuchet MS" panose="020B0603020202020204" pitchFamily="34" charset="0"/>
              </a:rPr>
              <a:t>LE RICADUTE DELLE DISPOSIZIONI DEL D.M. PARAMETRI </a:t>
            </a:r>
          </a:p>
          <a:p>
            <a:pPr algn="ctr"/>
            <a:r>
              <a:rPr lang="it-IT" sz="1293" b="1" dirty="0">
                <a:effectLst>
                  <a:outerShdw blurRad="38100" dist="38100" dir="2700000" algn="tl">
                    <a:srgbClr val="000000">
                      <a:alpha val="43137"/>
                    </a:srgbClr>
                  </a:outerShdw>
                </a:effectLst>
                <a:latin typeface="Trebuchet MS" panose="020B0603020202020204" pitchFamily="34" charset="0"/>
              </a:rPr>
              <a:t>E DELLA LEGGE EQUO COMPENSO</a:t>
            </a:r>
          </a:p>
          <a:p>
            <a:endParaRPr lang="it-IT" sz="1455" dirty="0"/>
          </a:p>
        </p:txBody>
      </p:sp>
      <p:sp>
        <p:nvSpPr>
          <p:cNvPr id="6" name="CasellaDiTesto 5">
            <a:extLst>
              <a:ext uri="{FF2B5EF4-FFF2-40B4-BE49-F238E27FC236}">
                <a16:creationId xmlns:a16="http://schemas.microsoft.com/office/drawing/2014/main" id="{1ED59884-22C2-B3FF-1976-83280DCFC40F}"/>
              </a:ext>
            </a:extLst>
          </p:cNvPr>
          <p:cNvSpPr txBox="1"/>
          <p:nvPr/>
        </p:nvSpPr>
        <p:spPr>
          <a:xfrm>
            <a:off x="8314419" y="5430157"/>
            <a:ext cx="2898212" cy="416128"/>
          </a:xfrm>
          <a:prstGeom prst="rect">
            <a:avLst/>
          </a:prstGeom>
          <a:noFill/>
        </p:spPr>
        <p:txBody>
          <a:bodyPr wrap="square" rtlCol="0" anchor="ctr" anchorCtr="0">
            <a:noAutofit/>
          </a:bodyPr>
          <a:lstStyle>
            <a:defPPr>
              <a:defRPr lang="it-IT"/>
            </a:defPPr>
            <a:lvl1pPr marL="0" algn="l" defTabSz="984260" rtl="0" eaLnBrk="1" latinLnBrk="0" hangingPunct="1">
              <a:defRPr sz="1938" kern="1200">
                <a:solidFill>
                  <a:schemeClr val="tx1"/>
                </a:solidFill>
                <a:latin typeface="+mn-lt"/>
                <a:ea typeface="+mn-ea"/>
                <a:cs typeface="+mn-cs"/>
              </a:defRPr>
            </a:lvl1pPr>
            <a:lvl2pPr marL="492130" algn="l" defTabSz="984260" rtl="0" eaLnBrk="1" latinLnBrk="0" hangingPunct="1">
              <a:defRPr sz="1938" kern="1200">
                <a:solidFill>
                  <a:schemeClr val="tx1"/>
                </a:solidFill>
                <a:latin typeface="+mn-lt"/>
                <a:ea typeface="+mn-ea"/>
                <a:cs typeface="+mn-cs"/>
              </a:defRPr>
            </a:lvl2pPr>
            <a:lvl3pPr marL="984260" algn="l" defTabSz="984260" rtl="0" eaLnBrk="1" latinLnBrk="0" hangingPunct="1">
              <a:defRPr sz="1938" kern="1200">
                <a:solidFill>
                  <a:schemeClr val="tx1"/>
                </a:solidFill>
                <a:latin typeface="+mn-lt"/>
                <a:ea typeface="+mn-ea"/>
                <a:cs typeface="+mn-cs"/>
              </a:defRPr>
            </a:lvl3pPr>
            <a:lvl4pPr marL="1476390" algn="l" defTabSz="984260" rtl="0" eaLnBrk="1" latinLnBrk="0" hangingPunct="1">
              <a:defRPr sz="1938" kern="1200">
                <a:solidFill>
                  <a:schemeClr val="tx1"/>
                </a:solidFill>
                <a:latin typeface="+mn-lt"/>
                <a:ea typeface="+mn-ea"/>
                <a:cs typeface="+mn-cs"/>
              </a:defRPr>
            </a:lvl4pPr>
            <a:lvl5pPr marL="1968520" algn="l" defTabSz="984260" rtl="0" eaLnBrk="1" latinLnBrk="0" hangingPunct="1">
              <a:defRPr sz="1938" kern="1200">
                <a:solidFill>
                  <a:schemeClr val="tx1"/>
                </a:solidFill>
                <a:latin typeface="+mn-lt"/>
                <a:ea typeface="+mn-ea"/>
                <a:cs typeface="+mn-cs"/>
              </a:defRPr>
            </a:lvl5pPr>
            <a:lvl6pPr marL="2460650" algn="l" defTabSz="984260" rtl="0" eaLnBrk="1" latinLnBrk="0" hangingPunct="1">
              <a:defRPr sz="1938" kern="1200">
                <a:solidFill>
                  <a:schemeClr val="tx1"/>
                </a:solidFill>
                <a:latin typeface="+mn-lt"/>
                <a:ea typeface="+mn-ea"/>
                <a:cs typeface="+mn-cs"/>
              </a:defRPr>
            </a:lvl6pPr>
            <a:lvl7pPr marL="2952780" algn="l" defTabSz="984260" rtl="0" eaLnBrk="1" latinLnBrk="0" hangingPunct="1">
              <a:defRPr sz="1938" kern="1200">
                <a:solidFill>
                  <a:schemeClr val="tx1"/>
                </a:solidFill>
                <a:latin typeface="+mn-lt"/>
                <a:ea typeface="+mn-ea"/>
                <a:cs typeface="+mn-cs"/>
              </a:defRPr>
            </a:lvl7pPr>
            <a:lvl8pPr marL="3444911" algn="l" defTabSz="984260" rtl="0" eaLnBrk="1" latinLnBrk="0" hangingPunct="1">
              <a:defRPr sz="1938" kern="1200">
                <a:solidFill>
                  <a:schemeClr val="tx1"/>
                </a:solidFill>
                <a:latin typeface="+mn-lt"/>
                <a:ea typeface="+mn-ea"/>
                <a:cs typeface="+mn-cs"/>
              </a:defRPr>
            </a:lvl8pPr>
            <a:lvl9pPr marL="3937041" algn="l" defTabSz="984260" rtl="0" eaLnBrk="1" latinLnBrk="0" hangingPunct="1">
              <a:defRPr sz="1938" kern="1200">
                <a:solidFill>
                  <a:schemeClr val="tx1"/>
                </a:solidFill>
                <a:latin typeface="+mn-lt"/>
                <a:ea typeface="+mn-ea"/>
                <a:cs typeface="+mn-cs"/>
              </a:defRPr>
            </a:lvl9pPr>
          </a:lstStyle>
          <a:p>
            <a:r>
              <a:rPr lang="it-IT" sz="889" b="1" dirty="0" err="1">
                <a:solidFill>
                  <a:srgbClr val="C00000"/>
                </a:solidFill>
                <a:effectLst>
                  <a:outerShdw blurRad="38100" dist="38100" dir="2700000" algn="tl">
                    <a:srgbClr val="000000">
                      <a:alpha val="43137"/>
                    </a:srgbClr>
                  </a:outerShdw>
                </a:effectLst>
                <a:latin typeface="Trebuchet MS" panose="020B0603020202020204" pitchFamily="34" charset="0"/>
              </a:rPr>
              <a:t>Geol</a:t>
            </a:r>
            <a:r>
              <a:rPr lang="it-IT" sz="889" b="1" dirty="0">
                <a:solidFill>
                  <a:srgbClr val="C00000"/>
                </a:solidFill>
                <a:effectLst>
                  <a:outerShdw blurRad="38100" dist="38100" dir="2700000" algn="tl">
                    <a:srgbClr val="000000">
                      <a:alpha val="43137"/>
                    </a:srgbClr>
                  </a:outerShdw>
                </a:effectLst>
                <a:latin typeface="Trebuchet MS" panose="020B0603020202020204" pitchFamily="34" charset="0"/>
              </a:rPr>
              <a:t>. Filippo CAPPOTTO – Vicepresidente CNG</a:t>
            </a:r>
          </a:p>
          <a:p>
            <a:r>
              <a:rPr lang="it-IT" sz="889" b="1" dirty="0" err="1">
                <a:solidFill>
                  <a:srgbClr val="C00000"/>
                </a:solidFill>
                <a:effectLst>
                  <a:outerShdw blurRad="38100" dist="38100" dir="2700000" algn="tl">
                    <a:srgbClr val="000000">
                      <a:alpha val="43137"/>
                    </a:srgbClr>
                  </a:outerShdw>
                </a:effectLst>
                <a:latin typeface="Trebuchet MS" panose="020B0603020202020204" pitchFamily="34" charset="0"/>
              </a:rPr>
              <a:t>Geol</a:t>
            </a:r>
            <a:r>
              <a:rPr lang="it-IT" sz="889" b="1" dirty="0">
                <a:solidFill>
                  <a:srgbClr val="C00000"/>
                </a:solidFill>
                <a:effectLst>
                  <a:outerShdw blurRad="38100" dist="38100" dir="2700000" algn="tl">
                    <a:srgbClr val="000000">
                      <a:alpha val="43137"/>
                    </a:srgbClr>
                  </a:outerShdw>
                </a:effectLst>
                <a:latin typeface="Trebuchet MS" panose="020B0603020202020204" pitchFamily="34" charset="0"/>
              </a:rPr>
              <a:t>. Daniele Mercuri – Consigliere CNG</a:t>
            </a:r>
          </a:p>
          <a:p>
            <a:endParaRPr lang="it-IT" sz="1455" dirty="0">
              <a:solidFill>
                <a:srgbClr val="C00000"/>
              </a:solidFill>
            </a:endParaRPr>
          </a:p>
        </p:txBody>
      </p:sp>
      <p:grpSp>
        <p:nvGrpSpPr>
          <p:cNvPr id="4" name="Gruppo 3">
            <a:extLst>
              <a:ext uri="{FF2B5EF4-FFF2-40B4-BE49-F238E27FC236}">
                <a16:creationId xmlns:a16="http://schemas.microsoft.com/office/drawing/2014/main" id="{89137C12-93E5-F96E-0470-BC1A52DD5748}"/>
              </a:ext>
            </a:extLst>
          </p:cNvPr>
          <p:cNvGrpSpPr/>
          <p:nvPr/>
        </p:nvGrpSpPr>
        <p:grpSpPr>
          <a:xfrm>
            <a:off x="0" y="-15910"/>
            <a:ext cx="12192001" cy="6873910"/>
            <a:chOff x="0" y="-15910"/>
            <a:chExt cx="12192001" cy="6873910"/>
          </a:xfrm>
        </p:grpSpPr>
        <p:sp>
          <p:nvSpPr>
            <p:cNvPr id="5" name="Rettangolo 4">
              <a:extLst>
                <a:ext uri="{FF2B5EF4-FFF2-40B4-BE49-F238E27FC236}">
                  <a16:creationId xmlns:a16="http://schemas.microsoft.com/office/drawing/2014/main" id="{FFD49E25-0D39-AF93-40F7-9762E9A812EC}"/>
                </a:ext>
              </a:extLst>
            </p:cNvPr>
            <p:cNvSpPr/>
            <p:nvPr/>
          </p:nvSpPr>
          <p:spPr>
            <a:xfrm>
              <a:off x="0" y="-15910"/>
              <a:ext cx="12192001" cy="402956"/>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Assemblea annuale degli iscritti e convegno deontologico</a:t>
              </a:r>
            </a:p>
          </p:txBody>
        </p:sp>
        <p:sp>
          <p:nvSpPr>
            <p:cNvPr id="7" name="Rettangolo 6">
              <a:extLst>
                <a:ext uri="{FF2B5EF4-FFF2-40B4-BE49-F238E27FC236}">
                  <a16:creationId xmlns:a16="http://schemas.microsoft.com/office/drawing/2014/main" id="{9E7C9BE4-4E87-64A2-2426-B15A9C816D1C}"/>
                </a:ext>
              </a:extLst>
            </p:cNvPr>
            <p:cNvSpPr/>
            <p:nvPr/>
          </p:nvSpPr>
          <p:spPr>
            <a:xfrm>
              <a:off x="0" y="6409412"/>
              <a:ext cx="12192001" cy="44858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Ancona, venerdì 6 dicembre 2024</a:t>
              </a:r>
              <a:endParaRPr lang="it-IT" sz="1400" i="0" u="none" strike="noStrike" baseline="0" dirty="0">
                <a:solidFill>
                  <a:schemeClr val="bg1"/>
                </a:solidFill>
                <a:latin typeface="Myriad-Bold"/>
              </a:endParaRPr>
            </a:p>
          </p:txBody>
        </p:sp>
        <p:pic>
          <p:nvPicPr>
            <p:cNvPr id="8" name="Immagine 7" descr="Immagine che contiene Carattere, Elementi grafici, schermata, grafica&#10;&#10;Descrizione generata automaticamente">
              <a:extLst>
                <a:ext uri="{FF2B5EF4-FFF2-40B4-BE49-F238E27FC236}">
                  <a16:creationId xmlns:a16="http://schemas.microsoft.com/office/drawing/2014/main" id="{AA9E2625-7BFD-F8F6-EB39-FD606A6598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2134" y="8603"/>
              <a:ext cx="1245352" cy="363930"/>
            </a:xfrm>
            <a:prstGeom prst="rect">
              <a:avLst/>
            </a:prstGeom>
          </p:spPr>
        </p:pic>
        <p:pic>
          <p:nvPicPr>
            <p:cNvPr id="9" name="Immagine 8" descr="Immagine che contiene aria aperta, natura, paesaggio, nuvola&#10;&#10;Descrizione generata automaticamente">
              <a:extLst>
                <a:ext uri="{FF2B5EF4-FFF2-40B4-BE49-F238E27FC236}">
                  <a16:creationId xmlns:a16="http://schemas.microsoft.com/office/drawing/2014/main" id="{8E1A28A4-7601-E771-12C2-06B8610E188F}"/>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0" y="672281"/>
              <a:ext cx="12192000" cy="5475957"/>
            </a:xfrm>
            <a:prstGeom prst="rect">
              <a:avLst/>
            </a:prstGeom>
          </p:spPr>
        </p:pic>
      </p:grpSp>
    </p:spTree>
    <p:extLst>
      <p:ext uri="{BB962C8B-B14F-4D97-AF65-F5344CB8AC3E}">
        <p14:creationId xmlns:p14="http://schemas.microsoft.com/office/powerpoint/2010/main" val="297392590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rcRect b="42741"/>
          <a:stretch/>
        </p:blipFill>
        <p:spPr>
          <a:xfrm>
            <a:off x="4731082" y="1214587"/>
            <a:ext cx="2729837" cy="992668"/>
          </a:xfrm>
          <a:prstGeom prst="rect">
            <a:avLst/>
          </a:prstGeom>
        </p:spPr>
      </p:pic>
      <p:sp>
        <p:nvSpPr>
          <p:cNvPr id="9" name="CasellaDiTesto 8">
            <a:extLst>
              <a:ext uri="{FF2B5EF4-FFF2-40B4-BE49-F238E27FC236}">
                <a16:creationId xmlns:a16="http://schemas.microsoft.com/office/drawing/2014/main" id="{1ED59884-22C2-B3FF-1976-83280DCFC40F}"/>
              </a:ext>
            </a:extLst>
          </p:cNvPr>
          <p:cNvSpPr txBox="1"/>
          <p:nvPr/>
        </p:nvSpPr>
        <p:spPr>
          <a:xfrm>
            <a:off x="8314419" y="5430157"/>
            <a:ext cx="2898212" cy="416128"/>
          </a:xfrm>
          <a:prstGeom prst="rect">
            <a:avLst/>
          </a:prstGeom>
          <a:noFill/>
        </p:spPr>
        <p:txBody>
          <a:bodyPr wrap="square" rtlCol="0" anchor="ctr" anchorCtr="0">
            <a:noAutofit/>
          </a:bodyPr>
          <a:lstStyle>
            <a:defPPr>
              <a:defRPr lang="it-IT"/>
            </a:defPPr>
            <a:lvl1pPr marL="0" algn="l" defTabSz="984260" rtl="0" eaLnBrk="1" latinLnBrk="0" hangingPunct="1">
              <a:defRPr sz="1938" kern="1200">
                <a:solidFill>
                  <a:schemeClr val="tx1"/>
                </a:solidFill>
                <a:latin typeface="+mn-lt"/>
                <a:ea typeface="+mn-ea"/>
                <a:cs typeface="+mn-cs"/>
              </a:defRPr>
            </a:lvl1pPr>
            <a:lvl2pPr marL="492130" algn="l" defTabSz="984260" rtl="0" eaLnBrk="1" latinLnBrk="0" hangingPunct="1">
              <a:defRPr sz="1938" kern="1200">
                <a:solidFill>
                  <a:schemeClr val="tx1"/>
                </a:solidFill>
                <a:latin typeface="+mn-lt"/>
                <a:ea typeface="+mn-ea"/>
                <a:cs typeface="+mn-cs"/>
              </a:defRPr>
            </a:lvl2pPr>
            <a:lvl3pPr marL="984260" algn="l" defTabSz="984260" rtl="0" eaLnBrk="1" latinLnBrk="0" hangingPunct="1">
              <a:defRPr sz="1938" kern="1200">
                <a:solidFill>
                  <a:schemeClr val="tx1"/>
                </a:solidFill>
                <a:latin typeface="+mn-lt"/>
                <a:ea typeface="+mn-ea"/>
                <a:cs typeface="+mn-cs"/>
              </a:defRPr>
            </a:lvl3pPr>
            <a:lvl4pPr marL="1476390" algn="l" defTabSz="984260" rtl="0" eaLnBrk="1" latinLnBrk="0" hangingPunct="1">
              <a:defRPr sz="1938" kern="1200">
                <a:solidFill>
                  <a:schemeClr val="tx1"/>
                </a:solidFill>
                <a:latin typeface="+mn-lt"/>
                <a:ea typeface="+mn-ea"/>
                <a:cs typeface="+mn-cs"/>
              </a:defRPr>
            </a:lvl4pPr>
            <a:lvl5pPr marL="1968520" algn="l" defTabSz="984260" rtl="0" eaLnBrk="1" latinLnBrk="0" hangingPunct="1">
              <a:defRPr sz="1938" kern="1200">
                <a:solidFill>
                  <a:schemeClr val="tx1"/>
                </a:solidFill>
                <a:latin typeface="+mn-lt"/>
                <a:ea typeface="+mn-ea"/>
                <a:cs typeface="+mn-cs"/>
              </a:defRPr>
            </a:lvl5pPr>
            <a:lvl6pPr marL="2460650" algn="l" defTabSz="984260" rtl="0" eaLnBrk="1" latinLnBrk="0" hangingPunct="1">
              <a:defRPr sz="1938" kern="1200">
                <a:solidFill>
                  <a:schemeClr val="tx1"/>
                </a:solidFill>
                <a:latin typeface="+mn-lt"/>
                <a:ea typeface="+mn-ea"/>
                <a:cs typeface="+mn-cs"/>
              </a:defRPr>
            </a:lvl6pPr>
            <a:lvl7pPr marL="2952780" algn="l" defTabSz="984260" rtl="0" eaLnBrk="1" latinLnBrk="0" hangingPunct="1">
              <a:defRPr sz="1938" kern="1200">
                <a:solidFill>
                  <a:schemeClr val="tx1"/>
                </a:solidFill>
                <a:latin typeface="+mn-lt"/>
                <a:ea typeface="+mn-ea"/>
                <a:cs typeface="+mn-cs"/>
              </a:defRPr>
            </a:lvl7pPr>
            <a:lvl8pPr marL="3444911" algn="l" defTabSz="984260" rtl="0" eaLnBrk="1" latinLnBrk="0" hangingPunct="1">
              <a:defRPr sz="1938" kern="1200">
                <a:solidFill>
                  <a:schemeClr val="tx1"/>
                </a:solidFill>
                <a:latin typeface="+mn-lt"/>
                <a:ea typeface="+mn-ea"/>
                <a:cs typeface="+mn-cs"/>
              </a:defRPr>
            </a:lvl8pPr>
            <a:lvl9pPr marL="3937041" algn="l" defTabSz="984260" rtl="0" eaLnBrk="1" latinLnBrk="0" hangingPunct="1">
              <a:defRPr sz="1938" kern="1200">
                <a:solidFill>
                  <a:schemeClr val="tx1"/>
                </a:solidFill>
                <a:latin typeface="+mn-lt"/>
                <a:ea typeface="+mn-ea"/>
                <a:cs typeface="+mn-cs"/>
              </a:defRPr>
            </a:lvl9pPr>
          </a:lstStyle>
          <a:p>
            <a:r>
              <a:rPr lang="it-IT" sz="889" b="1" dirty="0" err="1">
                <a:solidFill>
                  <a:srgbClr val="C00000"/>
                </a:solidFill>
                <a:effectLst>
                  <a:outerShdw blurRad="38100" dist="38100" dir="2700000" algn="tl">
                    <a:srgbClr val="000000">
                      <a:alpha val="43137"/>
                    </a:srgbClr>
                  </a:outerShdw>
                </a:effectLst>
                <a:latin typeface="Trebuchet MS" panose="020B0603020202020204" pitchFamily="34" charset="0"/>
              </a:rPr>
              <a:t>Geol</a:t>
            </a:r>
            <a:r>
              <a:rPr lang="it-IT" sz="889" b="1" dirty="0">
                <a:solidFill>
                  <a:srgbClr val="C00000"/>
                </a:solidFill>
                <a:effectLst>
                  <a:outerShdw blurRad="38100" dist="38100" dir="2700000" algn="tl">
                    <a:srgbClr val="000000">
                      <a:alpha val="43137"/>
                    </a:srgbClr>
                  </a:outerShdw>
                </a:effectLst>
                <a:latin typeface="Trebuchet MS" panose="020B0603020202020204" pitchFamily="34" charset="0"/>
              </a:rPr>
              <a:t>. Filippo CAPPOTTO – Vicepresidente CNG</a:t>
            </a:r>
          </a:p>
          <a:p>
            <a:r>
              <a:rPr lang="it-IT" sz="889" b="1" dirty="0" err="1">
                <a:solidFill>
                  <a:srgbClr val="C00000"/>
                </a:solidFill>
                <a:effectLst>
                  <a:outerShdw blurRad="38100" dist="38100" dir="2700000" algn="tl">
                    <a:srgbClr val="000000">
                      <a:alpha val="43137"/>
                    </a:srgbClr>
                  </a:outerShdw>
                </a:effectLst>
                <a:latin typeface="Trebuchet MS" panose="020B0603020202020204" pitchFamily="34" charset="0"/>
              </a:rPr>
              <a:t>Geol</a:t>
            </a:r>
            <a:r>
              <a:rPr lang="it-IT" sz="889" b="1" dirty="0">
                <a:solidFill>
                  <a:srgbClr val="C00000"/>
                </a:solidFill>
                <a:effectLst>
                  <a:outerShdw blurRad="38100" dist="38100" dir="2700000" algn="tl">
                    <a:srgbClr val="000000">
                      <a:alpha val="43137"/>
                    </a:srgbClr>
                  </a:outerShdw>
                </a:effectLst>
                <a:latin typeface="Trebuchet MS" panose="020B0603020202020204" pitchFamily="34" charset="0"/>
              </a:rPr>
              <a:t>. Daniele Mercuri – Consigliere CNG</a:t>
            </a:r>
          </a:p>
          <a:p>
            <a:endParaRPr lang="it-IT" sz="1455" dirty="0">
              <a:solidFill>
                <a:srgbClr val="C00000"/>
              </a:solidFill>
            </a:endParaRPr>
          </a:p>
        </p:txBody>
      </p:sp>
      <p:sp>
        <p:nvSpPr>
          <p:cNvPr id="7" name="CasellaDiTesto 6">
            <a:extLst>
              <a:ext uri="{FF2B5EF4-FFF2-40B4-BE49-F238E27FC236}">
                <a16:creationId xmlns:a16="http://schemas.microsoft.com/office/drawing/2014/main" id="{6718CF29-013E-5335-4553-FCADF0203AFC}"/>
              </a:ext>
            </a:extLst>
          </p:cNvPr>
          <p:cNvSpPr txBox="1"/>
          <p:nvPr/>
        </p:nvSpPr>
        <p:spPr>
          <a:xfrm>
            <a:off x="750865" y="2589050"/>
            <a:ext cx="10461766" cy="2184381"/>
          </a:xfrm>
          <a:prstGeom prst="rect">
            <a:avLst/>
          </a:prstGeom>
          <a:noFill/>
        </p:spPr>
        <p:txBody>
          <a:bodyPr wrap="square" rtlCol="0">
            <a:spAutoFit/>
          </a:bodyPr>
          <a:lstStyle>
            <a:defPPr>
              <a:defRPr lang="it-IT"/>
            </a:defPPr>
            <a:lvl1pPr marL="0" algn="l" defTabSz="984260" rtl="0" eaLnBrk="1" latinLnBrk="0" hangingPunct="1">
              <a:defRPr sz="1938" kern="1200">
                <a:solidFill>
                  <a:schemeClr val="tx1"/>
                </a:solidFill>
                <a:latin typeface="+mn-lt"/>
                <a:ea typeface="+mn-ea"/>
                <a:cs typeface="+mn-cs"/>
              </a:defRPr>
            </a:lvl1pPr>
            <a:lvl2pPr marL="492130" algn="l" defTabSz="984260" rtl="0" eaLnBrk="1" latinLnBrk="0" hangingPunct="1">
              <a:defRPr sz="1938" kern="1200">
                <a:solidFill>
                  <a:schemeClr val="tx1"/>
                </a:solidFill>
                <a:latin typeface="+mn-lt"/>
                <a:ea typeface="+mn-ea"/>
                <a:cs typeface="+mn-cs"/>
              </a:defRPr>
            </a:lvl2pPr>
            <a:lvl3pPr marL="984260" algn="l" defTabSz="984260" rtl="0" eaLnBrk="1" latinLnBrk="0" hangingPunct="1">
              <a:defRPr sz="1938" kern="1200">
                <a:solidFill>
                  <a:schemeClr val="tx1"/>
                </a:solidFill>
                <a:latin typeface="+mn-lt"/>
                <a:ea typeface="+mn-ea"/>
                <a:cs typeface="+mn-cs"/>
              </a:defRPr>
            </a:lvl3pPr>
            <a:lvl4pPr marL="1476390" algn="l" defTabSz="984260" rtl="0" eaLnBrk="1" latinLnBrk="0" hangingPunct="1">
              <a:defRPr sz="1938" kern="1200">
                <a:solidFill>
                  <a:schemeClr val="tx1"/>
                </a:solidFill>
                <a:latin typeface="+mn-lt"/>
                <a:ea typeface="+mn-ea"/>
                <a:cs typeface="+mn-cs"/>
              </a:defRPr>
            </a:lvl4pPr>
            <a:lvl5pPr marL="1968520" algn="l" defTabSz="984260" rtl="0" eaLnBrk="1" latinLnBrk="0" hangingPunct="1">
              <a:defRPr sz="1938" kern="1200">
                <a:solidFill>
                  <a:schemeClr val="tx1"/>
                </a:solidFill>
                <a:latin typeface="+mn-lt"/>
                <a:ea typeface="+mn-ea"/>
                <a:cs typeface="+mn-cs"/>
              </a:defRPr>
            </a:lvl5pPr>
            <a:lvl6pPr marL="2460650" algn="l" defTabSz="984260" rtl="0" eaLnBrk="1" latinLnBrk="0" hangingPunct="1">
              <a:defRPr sz="1938" kern="1200">
                <a:solidFill>
                  <a:schemeClr val="tx1"/>
                </a:solidFill>
                <a:latin typeface="+mn-lt"/>
                <a:ea typeface="+mn-ea"/>
                <a:cs typeface="+mn-cs"/>
              </a:defRPr>
            </a:lvl6pPr>
            <a:lvl7pPr marL="2952780" algn="l" defTabSz="984260" rtl="0" eaLnBrk="1" latinLnBrk="0" hangingPunct="1">
              <a:defRPr sz="1938" kern="1200">
                <a:solidFill>
                  <a:schemeClr val="tx1"/>
                </a:solidFill>
                <a:latin typeface="+mn-lt"/>
                <a:ea typeface="+mn-ea"/>
                <a:cs typeface="+mn-cs"/>
              </a:defRPr>
            </a:lvl7pPr>
            <a:lvl8pPr marL="3444911" algn="l" defTabSz="984260" rtl="0" eaLnBrk="1" latinLnBrk="0" hangingPunct="1">
              <a:defRPr sz="1938" kern="1200">
                <a:solidFill>
                  <a:schemeClr val="tx1"/>
                </a:solidFill>
                <a:latin typeface="+mn-lt"/>
                <a:ea typeface="+mn-ea"/>
                <a:cs typeface="+mn-cs"/>
              </a:defRPr>
            </a:lvl8pPr>
            <a:lvl9pPr marL="3937041" algn="l" defTabSz="984260" rtl="0" eaLnBrk="1" latinLnBrk="0" hangingPunct="1">
              <a:defRPr sz="1938" kern="1200">
                <a:solidFill>
                  <a:schemeClr val="tx1"/>
                </a:solidFill>
                <a:latin typeface="+mn-lt"/>
                <a:ea typeface="+mn-ea"/>
                <a:cs typeface="+mn-cs"/>
              </a:defRPr>
            </a:lvl9pPr>
          </a:lstStyle>
          <a:p>
            <a:pPr marL="286350" indent="-286350" algn="just">
              <a:buFont typeface="Arial" panose="020B0604020202020204" pitchFamily="34" charset="0"/>
              <a:buChar char="•"/>
            </a:pPr>
            <a:r>
              <a:rPr lang="it-IT" sz="1942" dirty="0"/>
              <a:t>…….</a:t>
            </a:r>
          </a:p>
          <a:p>
            <a:pPr marL="286350" indent="-286350" algn="just">
              <a:buFont typeface="Arial" panose="020B0604020202020204" pitchFamily="34" charset="0"/>
              <a:buChar char="•"/>
            </a:pPr>
            <a:r>
              <a:rPr lang="it-IT" sz="1942" dirty="0"/>
              <a:t>Bando tipo n.2/2023 Schema di disciplinare di gara. “Procedura aperta per l’affidamento di contratti pubblici di servizi di architettura e ingegneria di importo pari o superiore alle soglie di rilevanza europea di cui all’articolo 14 del decreto legislativo 31 marzo 2023, n.36 con il criterio dell’offerta economicamente più vantaggiosa sulla base del miglior rapporto qualità/prezzo.</a:t>
            </a:r>
          </a:p>
          <a:p>
            <a:pPr marL="286350" indent="-286350" algn="just">
              <a:buFont typeface="Arial" panose="020B0604020202020204" pitchFamily="34" charset="0"/>
              <a:buChar char="•"/>
            </a:pPr>
            <a:r>
              <a:rPr lang="it-IT" sz="1942" dirty="0"/>
              <a:t>Delibera n-101 del 28/02/2024.</a:t>
            </a:r>
          </a:p>
          <a:p>
            <a:pPr marL="286350" indent="-286350" algn="just">
              <a:buFont typeface="Arial" panose="020B0604020202020204" pitchFamily="34" charset="0"/>
              <a:buChar char="•"/>
            </a:pPr>
            <a:r>
              <a:rPr lang="it-IT" sz="1942" dirty="0"/>
              <a:t>Atto del Presidente del 19/04/2024 indirizzato alla Cabina di Regia per il Codice degli Appalti.</a:t>
            </a:r>
          </a:p>
        </p:txBody>
      </p:sp>
      <p:grpSp>
        <p:nvGrpSpPr>
          <p:cNvPr id="3" name="Gruppo 2">
            <a:extLst>
              <a:ext uri="{FF2B5EF4-FFF2-40B4-BE49-F238E27FC236}">
                <a16:creationId xmlns:a16="http://schemas.microsoft.com/office/drawing/2014/main" id="{2AF134F2-9E52-7B47-6783-19D56D99F69F}"/>
              </a:ext>
            </a:extLst>
          </p:cNvPr>
          <p:cNvGrpSpPr/>
          <p:nvPr/>
        </p:nvGrpSpPr>
        <p:grpSpPr>
          <a:xfrm>
            <a:off x="0" y="-15910"/>
            <a:ext cx="12192001" cy="6873910"/>
            <a:chOff x="0" y="-15910"/>
            <a:chExt cx="12192001" cy="6873910"/>
          </a:xfrm>
        </p:grpSpPr>
        <p:sp>
          <p:nvSpPr>
            <p:cNvPr id="4" name="Rettangolo 3">
              <a:extLst>
                <a:ext uri="{FF2B5EF4-FFF2-40B4-BE49-F238E27FC236}">
                  <a16:creationId xmlns:a16="http://schemas.microsoft.com/office/drawing/2014/main" id="{9A5EF472-74DC-5D2B-1156-C066D3BC3B65}"/>
                </a:ext>
              </a:extLst>
            </p:cNvPr>
            <p:cNvSpPr/>
            <p:nvPr/>
          </p:nvSpPr>
          <p:spPr>
            <a:xfrm>
              <a:off x="0" y="-15910"/>
              <a:ext cx="12192001" cy="402956"/>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Assemblea annuale degli iscritti e convegno deontologico</a:t>
              </a:r>
            </a:p>
          </p:txBody>
        </p:sp>
        <p:sp>
          <p:nvSpPr>
            <p:cNvPr id="5" name="Rettangolo 4">
              <a:extLst>
                <a:ext uri="{FF2B5EF4-FFF2-40B4-BE49-F238E27FC236}">
                  <a16:creationId xmlns:a16="http://schemas.microsoft.com/office/drawing/2014/main" id="{C0FE3BCE-FB28-2AB5-3C27-03332C8341F3}"/>
                </a:ext>
              </a:extLst>
            </p:cNvPr>
            <p:cNvSpPr/>
            <p:nvPr/>
          </p:nvSpPr>
          <p:spPr>
            <a:xfrm>
              <a:off x="0" y="6409412"/>
              <a:ext cx="12192001" cy="44858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Ancona, venerdì 6 dicembre 2024</a:t>
              </a:r>
              <a:endParaRPr lang="it-IT" sz="1400" i="0" u="none" strike="noStrike" baseline="0" dirty="0">
                <a:solidFill>
                  <a:schemeClr val="bg1"/>
                </a:solidFill>
                <a:latin typeface="Myriad-Bold"/>
              </a:endParaRPr>
            </a:p>
          </p:txBody>
        </p:sp>
        <p:pic>
          <p:nvPicPr>
            <p:cNvPr id="6" name="Immagine 5" descr="Immagine che contiene Carattere, Elementi grafici, schermata, grafica&#10;&#10;Descrizione generata automaticamente">
              <a:extLst>
                <a:ext uri="{FF2B5EF4-FFF2-40B4-BE49-F238E27FC236}">
                  <a16:creationId xmlns:a16="http://schemas.microsoft.com/office/drawing/2014/main" id="{E5097F76-8728-BDAC-9017-A561E87EA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2134" y="8603"/>
              <a:ext cx="1245352" cy="363930"/>
            </a:xfrm>
            <a:prstGeom prst="rect">
              <a:avLst/>
            </a:prstGeom>
          </p:spPr>
        </p:pic>
        <p:pic>
          <p:nvPicPr>
            <p:cNvPr id="8" name="Immagine 7" descr="Immagine che contiene aria aperta, natura, paesaggio, nuvola&#10;&#10;Descrizione generata automaticamente">
              <a:extLst>
                <a:ext uri="{FF2B5EF4-FFF2-40B4-BE49-F238E27FC236}">
                  <a16:creationId xmlns:a16="http://schemas.microsoft.com/office/drawing/2014/main" id="{AB48D01C-9141-00BA-01FC-AFF2460B8ED0}"/>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0" y="672281"/>
              <a:ext cx="12192000" cy="5475957"/>
            </a:xfrm>
            <a:prstGeom prst="rect">
              <a:avLst/>
            </a:prstGeom>
          </p:spPr>
        </p:pic>
      </p:grpSp>
    </p:spTree>
    <p:extLst>
      <p:ext uri="{BB962C8B-B14F-4D97-AF65-F5344CB8AC3E}">
        <p14:creationId xmlns:p14="http://schemas.microsoft.com/office/powerpoint/2010/main" val="3332091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E2559-E77C-F968-F728-81E4951521A4}"/>
            </a:ext>
          </a:extLst>
        </p:cNvPr>
        <p:cNvGrpSpPr/>
        <p:nvPr/>
      </p:nvGrpSpPr>
      <p:grpSpPr>
        <a:xfrm>
          <a:off x="0" y="0"/>
          <a:ext cx="0" cy="0"/>
          <a:chOff x="0" y="0"/>
          <a:chExt cx="0" cy="0"/>
        </a:xfrm>
      </p:grpSpPr>
      <p:sp>
        <p:nvSpPr>
          <p:cNvPr id="9" name="CasellaDiTesto 8">
            <a:extLst>
              <a:ext uri="{FF2B5EF4-FFF2-40B4-BE49-F238E27FC236}">
                <a16:creationId xmlns:a16="http://schemas.microsoft.com/office/drawing/2014/main" id="{1DEC5D46-183D-C9AF-F629-972BA00902EE}"/>
              </a:ext>
            </a:extLst>
          </p:cNvPr>
          <p:cNvSpPr txBox="1"/>
          <p:nvPr/>
        </p:nvSpPr>
        <p:spPr>
          <a:xfrm>
            <a:off x="8314419" y="5430157"/>
            <a:ext cx="2898212" cy="416128"/>
          </a:xfrm>
          <a:prstGeom prst="rect">
            <a:avLst/>
          </a:prstGeom>
          <a:noFill/>
        </p:spPr>
        <p:txBody>
          <a:bodyPr wrap="square" rtlCol="0" anchor="ctr" anchorCtr="0">
            <a:noAutofit/>
          </a:bodyPr>
          <a:lstStyle>
            <a:defPPr>
              <a:defRPr lang="it-IT"/>
            </a:defPPr>
            <a:lvl1pPr marL="0" algn="l" defTabSz="984260" rtl="0" eaLnBrk="1" latinLnBrk="0" hangingPunct="1">
              <a:defRPr sz="1938" kern="1200">
                <a:solidFill>
                  <a:schemeClr val="tx1"/>
                </a:solidFill>
                <a:latin typeface="+mn-lt"/>
                <a:ea typeface="+mn-ea"/>
                <a:cs typeface="+mn-cs"/>
              </a:defRPr>
            </a:lvl1pPr>
            <a:lvl2pPr marL="492130" algn="l" defTabSz="984260" rtl="0" eaLnBrk="1" latinLnBrk="0" hangingPunct="1">
              <a:defRPr sz="1938" kern="1200">
                <a:solidFill>
                  <a:schemeClr val="tx1"/>
                </a:solidFill>
                <a:latin typeface="+mn-lt"/>
                <a:ea typeface="+mn-ea"/>
                <a:cs typeface="+mn-cs"/>
              </a:defRPr>
            </a:lvl2pPr>
            <a:lvl3pPr marL="984260" algn="l" defTabSz="984260" rtl="0" eaLnBrk="1" latinLnBrk="0" hangingPunct="1">
              <a:defRPr sz="1938" kern="1200">
                <a:solidFill>
                  <a:schemeClr val="tx1"/>
                </a:solidFill>
                <a:latin typeface="+mn-lt"/>
                <a:ea typeface="+mn-ea"/>
                <a:cs typeface="+mn-cs"/>
              </a:defRPr>
            </a:lvl3pPr>
            <a:lvl4pPr marL="1476390" algn="l" defTabSz="984260" rtl="0" eaLnBrk="1" latinLnBrk="0" hangingPunct="1">
              <a:defRPr sz="1938" kern="1200">
                <a:solidFill>
                  <a:schemeClr val="tx1"/>
                </a:solidFill>
                <a:latin typeface="+mn-lt"/>
                <a:ea typeface="+mn-ea"/>
                <a:cs typeface="+mn-cs"/>
              </a:defRPr>
            </a:lvl4pPr>
            <a:lvl5pPr marL="1968520" algn="l" defTabSz="984260" rtl="0" eaLnBrk="1" latinLnBrk="0" hangingPunct="1">
              <a:defRPr sz="1938" kern="1200">
                <a:solidFill>
                  <a:schemeClr val="tx1"/>
                </a:solidFill>
                <a:latin typeface="+mn-lt"/>
                <a:ea typeface="+mn-ea"/>
                <a:cs typeface="+mn-cs"/>
              </a:defRPr>
            </a:lvl5pPr>
            <a:lvl6pPr marL="2460650" algn="l" defTabSz="984260" rtl="0" eaLnBrk="1" latinLnBrk="0" hangingPunct="1">
              <a:defRPr sz="1938" kern="1200">
                <a:solidFill>
                  <a:schemeClr val="tx1"/>
                </a:solidFill>
                <a:latin typeface="+mn-lt"/>
                <a:ea typeface="+mn-ea"/>
                <a:cs typeface="+mn-cs"/>
              </a:defRPr>
            </a:lvl6pPr>
            <a:lvl7pPr marL="2952780" algn="l" defTabSz="984260" rtl="0" eaLnBrk="1" latinLnBrk="0" hangingPunct="1">
              <a:defRPr sz="1938" kern="1200">
                <a:solidFill>
                  <a:schemeClr val="tx1"/>
                </a:solidFill>
                <a:latin typeface="+mn-lt"/>
                <a:ea typeface="+mn-ea"/>
                <a:cs typeface="+mn-cs"/>
              </a:defRPr>
            </a:lvl7pPr>
            <a:lvl8pPr marL="3444911" algn="l" defTabSz="984260" rtl="0" eaLnBrk="1" latinLnBrk="0" hangingPunct="1">
              <a:defRPr sz="1938" kern="1200">
                <a:solidFill>
                  <a:schemeClr val="tx1"/>
                </a:solidFill>
                <a:latin typeface="+mn-lt"/>
                <a:ea typeface="+mn-ea"/>
                <a:cs typeface="+mn-cs"/>
              </a:defRPr>
            </a:lvl8pPr>
            <a:lvl9pPr marL="3937041" algn="l" defTabSz="984260" rtl="0" eaLnBrk="1" latinLnBrk="0" hangingPunct="1">
              <a:defRPr sz="1938" kern="1200">
                <a:solidFill>
                  <a:schemeClr val="tx1"/>
                </a:solidFill>
                <a:latin typeface="+mn-lt"/>
                <a:ea typeface="+mn-ea"/>
                <a:cs typeface="+mn-cs"/>
              </a:defRPr>
            </a:lvl9pPr>
          </a:lstStyle>
          <a:p>
            <a:r>
              <a:rPr lang="it-IT" sz="889" b="1" dirty="0" err="1">
                <a:solidFill>
                  <a:srgbClr val="C00000"/>
                </a:solidFill>
                <a:effectLst>
                  <a:outerShdw blurRad="38100" dist="38100" dir="2700000" algn="tl">
                    <a:srgbClr val="000000">
                      <a:alpha val="43137"/>
                    </a:srgbClr>
                  </a:outerShdw>
                </a:effectLst>
                <a:latin typeface="Trebuchet MS" panose="020B0603020202020204" pitchFamily="34" charset="0"/>
              </a:rPr>
              <a:t>Geol</a:t>
            </a:r>
            <a:r>
              <a:rPr lang="it-IT" sz="889" b="1" dirty="0">
                <a:solidFill>
                  <a:srgbClr val="C00000"/>
                </a:solidFill>
                <a:effectLst>
                  <a:outerShdw blurRad="38100" dist="38100" dir="2700000" algn="tl">
                    <a:srgbClr val="000000">
                      <a:alpha val="43137"/>
                    </a:srgbClr>
                  </a:outerShdw>
                </a:effectLst>
                <a:latin typeface="Trebuchet MS" panose="020B0603020202020204" pitchFamily="34" charset="0"/>
              </a:rPr>
              <a:t>. Filippo CAPPOTTO – Vicepresidente CNG</a:t>
            </a:r>
          </a:p>
          <a:p>
            <a:r>
              <a:rPr lang="it-IT" sz="889" b="1" dirty="0" err="1">
                <a:solidFill>
                  <a:srgbClr val="C00000"/>
                </a:solidFill>
                <a:effectLst>
                  <a:outerShdw blurRad="38100" dist="38100" dir="2700000" algn="tl">
                    <a:srgbClr val="000000">
                      <a:alpha val="43137"/>
                    </a:srgbClr>
                  </a:outerShdw>
                </a:effectLst>
                <a:latin typeface="Trebuchet MS" panose="020B0603020202020204" pitchFamily="34" charset="0"/>
              </a:rPr>
              <a:t>Geol</a:t>
            </a:r>
            <a:r>
              <a:rPr lang="it-IT" sz="889" b="1" dirty="0">
                <a:solidFill>
                  <a:srgbClr val="C00000"/>
                </a:solidFill>
                <a:effectLst>
                  <a:outerShdw blurRad="38100" dist="38100" dir="2700000" algn="tl">
                    <a:srgbClr val="000000">
                      <a:alpha val="43137"/>
                    </a:srgbClr>
                  </a:outerShdw>
                </a:effectLst>
                <a:latin typeface="Trebuchet MS" panose="020B0603020202020204" pitchFamily="34" charset="0"/>
              </a:rPr>
              <a:t>. Daniele Mercuri – Consigliere CNG</a:t>
            </a:r>
          </a:p>
          <a:p>
            <a:endParaRPr lang="it-IT" sz="1455" dirty="0">
              <a:solidFill>
                <a:srgbClr val="C00000"/>
              </a:solidFill>
            </a:endParaRPr>
          </a:p>
        </p:txBody>
      </p:sp>
      <p:pic>
        <p:nvPicPr>
          <p:cNvPr id="7" name="Immagine 6">
            <a:extLst>
              <a:ext uri="{FF2B5EF4-FFF2-40B4-BE49-F238E27FC236}">
                <a16:creationId xmlns:a16="http://schemas.microsoft.com/office/drawing/2014/main" id="{12666106-A9CE-E292-9CAF-7656D9DD4D4F}"/>
              </a:ext>
            </a:extLst>
          </p:cNvPr>
          <p:cNvPicPr>
            <a:picLocks noChangeAspect="1"/>
          </p:cNvPicPr>
          <p:nvPr/>
        </p:nvPicPr>
        <p:blipFill>
          <a:blip r:embed="rId2"/>
          <a:stretch>
            <a:fillRect/>
          </a:stretch>
        </p:blipFill>
        <p:spPr>
          <a:xfrm>
            <a:off x="1" y="657802"/>
            <a:ext cx="4985982" cy="4680175"/>
          </a:xfrm>
          <a:prstGeom prst="rect">
            <a:avLst/>
          </a:prstGeom>
        </p:spPr>
      </p:pic>
      <p:pic>
        <p:nvPicPr>
          <p:cNvPr id="12" name="Immagine 11">
            <a:extLst>
              <a:ext uri="{FF2B5EF4-FFF2-40B4-BE49-F238E27FC236}">
                <a16:creationId xmlns:a16="http://schemas.microsoft.com/office/drawing/2014/main" id="{B286A050-0AED-90F8-FB9E-FA1AEE293BE5}"/>
              </a:ext>
            </a:extLst>
          </p:cNvPr>
          <p:cNvPicPr>
            <a:picLocks noChangeAspect="1"/>
          </p:cNvPicPr>
          <p:nvPr/>
        </p:nvPicPr>
        <p:blipFill>
          <a:blip r:embed="rId3"/>
          <a:stretch>
            <a:fillRect/>
          </a:stretch>
        </p:blipFill>
        <p:spPr>
          <a:xfrm>
            <a:off x="3881587" y="2142059"/>
            <a:ext cx="7331044" cy="3187177"/>
          </a:xfrm>
          <a:prstGeom prst="rect">
            <a:avLst/>
          </a:prstGeom>
        </p:spPr>
      </p:pic>
      <mc:AlternateContent xmlns:mc="http://schemas.openxmlformats.org/markup-compatibility/2006" xmlns:p14="http://schemas.microsoft.com/office/powerpoint/2010/main">
        <mc:Choice Requires="p14">
          <p:contentPart p14:bwMode="auto" r:id="rId4">
            <p14:nvContentPartPr>
              <p14:cNvPr id="13" name="Input penna 12">
                <a:extLst>
                  <a:ext uri="{FF2B5EF4-FFF2-40B4-BE49-F238E27FC236}">
                    <a16:creationId xmlns:a16="http://schemas.microsoft.com/office/drawing/2014/main" id="{CC194213-CD5E-5954-A0D2-3D133BB6D3CD}"/>
                  </a:ext>
                </a:extLst>
              </p14:cNvPr>
              <p14:cNvContentPartPr/>
              <p14:nvPr/>
            </p14:nvContentPartPr>
            <p14:xfrm>
              <a:off x="4158466" y="3811575"/>
              <a:ext cx="6874843" cy="353176"/>
            </p14:xfrm>
          </p:contentPart>
        </mc:Choice>
        <mc:Fallback xmlns="">
          <p:pic>
            <p:nvPicPr>
              <p:cNvPr id="13" name="Input penna 12">
                <a:extLst>
                  <a:ext uri="{FF2B5EF4-FFF2-40B4-BE49-F238E27FC236}">
                    <a16:creationId xmlns:a16="http://schemas.microsoft.com/office/drawing/2014/main" id="{CC194213-CD5E-5954-A0D2-3D133BB6D3CD}"/>
                  </a:ext>
                </a:extLst>
              </p:cNvPr>
              <p:cNvPicPr/>
              <p:nvPr/>
            </p:nvPicPr>
            <p:blipFill>
              <a:blip r:embed="rId5"/>
              <a:stretch>
                <a:fillRect/>
              </a:stretch>
            </p:blipFill>
            <p:spPr>
              <a:xfrm>
                <a:off x="4104467" y="3703570"/>
                <a:ext cx="6982482" cy="568826"/>
              </a:xfrm>
              <a:prstGeom prst="rect">
                <a:avLst/>
              </a:prstGeom>
            </p:spPr>
          </p:pic>
        </mc:Fallback>
      </mc:AlternateContent>
      <p:grpSp>
        <p:nvGrpSpPr>
          <p:cNvPr id="2" name="Gruppo 1">
            <a:extLst>
              <a:ext uri="{FF2B5EF4-FFF2-40B4-BE49-F238E27FC236}">
                <a16:creationId xmlns:a16="http://schemas.microsoft.com/office/drawing/2014/main" id="{B8EC7745-4019-56EE-377E-87F5E53FFBC6}"/>
              </a:ext>
            </a:extLst>
          </p:cNvPr>
          <p:cNvGrpSpPr/>
          <p:nvPr/>
        </p:nvGrpSpPr>
        <p:grpSpPr>
          <a:xfrm>
            <a:off x="0" y="-15910"/>
            <a:ext cx="12192001" cy="6873910"/>
            <a:chOff x="0" y="-15910"/>
            <a:chExt cx="12192001" cy="6873910"/>
          </a:xfrm>
        </p:grpSpPr>
        <p:sp>
          <p:nvSpPr>
            <p:cNvPr id="3" name="Rettangolo 2">
              <a:extLst>
                <a:ext uri="{FF2B5EF4-FFF2-40B4-BE49-F238E27FC236}">
                  <a16:creationId xmlns:a16="http://schemas.microsoft.com/office/drawing/2014/main" id="{6ABE8251-B6A9-7021-AD81-3D47DF6A5806}"/>
                </a:ext>
              </a:extLst>
            </p:cNvPr>
            <p:cNvSpPr/>
            <p:nvPr/>
          </p:nvSpPr>
          <p:spPr>
            <a:xfrm>
              <a:off x="0" y="-15910"/>
              <a:ext cx="12192001" cy="402956"/>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Assemblea annuale degli iscritti e convegno deontologico</a:t>
              </a:r>
            </a:p>
          </p:txBody>
        </p:sp>
        <p:sp>
          <p:nvSpPr>
            <p:cNvPr id="4" name="Rettangolo 3">
              <a:extLst>
                <a:ext uri="{FF2B5EF4-FFF2-40B4-BE49-F238E27FC236}">
                  <a16:creationId xmlns:a16="http://schemas.microsoft.com/office/drawing/2014/main" id="{DFBDA075-E0F4-F600-DA8C-A18B5B571AC2}"/>
                </a:ext>
              </a:extLst>
            </p:cNvPr>
            <p:cNvSpPr/>
            <p:nvPr/>
          </p:nvSpPr>
          <p:spPr>
            <a:xfrm>
              <a:off x="0" y="6409412"/>
              <a:ext cx="12192001" cy="44858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Ancona, venerdì 6 dicembre 2024</a:t>
              </a:r>
              <a:endParaRPr lang="it-IT" sz="1400" i="0" u="none" strike="noStrike" baseline="0" dirty="0">
                <a:solidFill>
                  <a:schemeClr val="bg1"/>
                </a:solidFill>
                <a:latin typeface="Myriad-Bold"/>
              </a:endParaRPr>
            </a:p>
          </p:txBody>
        </p:sp>
        <p:pic>
          <p:nvPicPr>
            <p:cNvPr id="5" name="Immagine 4" descr="Immagine che contiene Carattere, Elementi grafici, schermata, grafica&#10;&#10;Descrizione generata automaticamente">
              <a:extLst>
                <a:ext uri="{FF2B5EF4-FFF2-40B4-BE49-F238E27FC236}">
                  <a16:creationId xmlns:a16="http://schemas.microsoft.com/office/drawing/2014/main" id="{31060148-1BE6-4640-B4F6-559FCBE4E7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32134" y="8603"/>
              <a:ext cx="1245352" cy="363930"/>
            </a:xfrm>
            <a:prstGeom prst="rect">
              <a:avLst/>
            </a:prstGeom>
          </p:spPr>
        </p:pic>
        <p:pic>
          <p:nvPicPr>
            <p:cNvPr id="6" name="Immagine 5" descr="Immagine che contiene aria aperta, natura, paesaggio, nuvola&#10;&#10;Descrizione generata automaticamente">
              <a:extLst>
                <a:ext uri="{FF2B5EF4-FFF2-40B4-BE49-F238E27FC236}">
                  <a16:creationId xmlns:a16="http://schemas.microsoft.com/office/drawing/2014/main" id="{CD20BB4B-9DF9-2D54-CD1B-620E21717B84}"/>
                </a:ext>
              </a:extLst>
            </p:cNvPr>
            <p:cNvPicPr>
              <a:picLocks noChangeAspect="1"/>
            </p:cNvPicPr>
            <p:nvPr/>
          </p:nvPicPr>
          <p:blipFill>
            <a:blip r:embed="rId7">
              <a:alphaModFix amt="30000"/>
              <a:extLst>
                <a:ext uri="{28A0092B-C50C-407E-A947-70E740481C1C}">
                  <a14:useLocalDpi xmlns:a14="http://schemas.microsoft.com/office/drawing/2010/main" val="0"/>
                </a:ext>
              </a:extLst>
            </a:blip>
            <a:stretch>
              <a:fillRect/>
            </a:stretch>
          </p:blipFill>
          <p:spPr>
            <a:xfrm>
              <a:off x="0" y="672281"/>
              <a:ext cx="12192000" cy="5475957"/>
            </a:xfrm>
            <a:prstGeom prst="rect">
              <a:avLst/>
            </a:prstGeom>
          </p:spPr>
        </p:pic>
      </p:grpSp>
    </p:spTree>
    <p:extLst>
      <p:ext uri="{BB962C8B-B14F-4D97-AF65-F5344CB8AC3E}">
        <p14:creationId xmlns:p14="http://schemas.microsoft.com/office/powerpoint/2010/main" val="304651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F6FF7-A247-CB77-6AC2-652885E6684D}"/>
            </a:ext>
          </a:extLst>
        </p:cNvPr>
        <p:cNvGrpSpPr/>
        <p:nvPr/>
      </p:nvGrpSpPr>
      <p:grpSpPr>
        <a:xfrm>
          <a:off x="0" y="0"/>
          <a:ext cx="0" cy="0"/>
          <a:chOff x="0" y="0"/>
          <a:chExt cx="0" cy="0"/>
        </a:xfrm>
      </p:grpSpPr>
      <p:sp>
        <p:nvSpPr>
          <p:cNvPr id="9" name="CasellaDiTesto 8">
            <a:extLst>
              <a:ext uri="{FF2B5EF4-FFF2-40B4-BE49-F238E27FC236}">
                <a16:creationId xmlns:a16="http://schemas.microsoft.com/office/drawing/2014/main" id="{C976033A-E8D2-1299-1367-5DA1F49E8C56}"/>
              </a:ext>
            </a:extLst>
          </p:cNvPr>
          <p:cNvSpPr txBox="1"/>
          <p:nvPr/>
        </p:nvSpPr>
        <p:spPr>
          <a:xfrm>
            <a:off x="8314419" y="5430157"/>
            <a:ext cx="2898212" cy="416128"/>
          </a:xfrm>
          <a:prstGeom prst="rect">
            <a:avLst/>
          </a:prstGeom>
          <a:noFill/>
        </p:spPr>
        <p:txBody>
          <a:bodyPr wrap="square" rtlCol="0" anchor="ctr" anchorCtr="0">
            <a:noAutofit/>
          </a:bodyPr>
          <a:lstStyle>
            <a:defPPr>
              <a:defRPr lang="it-IT"/>
            </a:defPPr>
            <a:lvl1pPr marL="0" algn="l" defTabSz="984260" rtl="0" eaLnBrk="1" latinLnBrk="0" hangingPunct="1">
              <a:defRPr sz="1938" kern="1200">
                <a:solidFill>
                  <a:schemeClr val="tx1"/>
                </a:solidFill>
                <a:latin typeface="+mn-lt"/>
                <a:ea typeface="+mn-ea"/>
                <a:cs typeface="+mn-cs"/>
              </a:defRPr>
            </a:lvl1pPr>
            <a:lvl2pPr marL="492130" algn="l" defTabSz="984260" rtl="0" eaLnBrk="1" latinLnBrk="0" hangingPunct="1">
              <a:defRPr sz="1938" kern="1200">
                <a:solidFill>
                  <a:schemeClr val="tx1"/>
                </a:solidFill>
                <a:latin typeface="+mn-lt"/>
                <a:ea typeface="+mn-ea"/>
                <a:cs typeface="+mn-cs"/>
              </a:defRPr>
            </a:lvl2pPr>
            <a:lvl3pPr marL="984260" algn="l" defTabSz="984260" rtl="0" eaLnBrk="1" latinLnBrk="0" hangingPunct="1">
              <a:defRPr sz="1938" kern="1200">
                <a:solidFill>
                  <a:schemeClr val="tx1"/>
                </a:solidFill>
                <a:latin typeface="+mn-lt"/>
                <a:ea typeface="+mn-ea"/>
                <a:cs typeface="+mn-cs"/>
              </a:defRPr>
            </a:lvl3pPr>
            <a:lvl4pPr marL="1476390" algn="l" defTabSz="984260" rtl="0" eaLnBrk="1" latinLnBrk="0" hangingPunct="1">
              <a:defRPr sz="1938" kern="1200">
                <a:solidFill>
                  <a:schemeClr val="tx1"/>
                </a:solidFill>
                <a:latin typeface="+mn-lt"/>
                <a:ea typeface="+mn-ea"/>
                <a:cs typeface="+mn-cs"/>
              </a:defRPr>
            </a:lvl4pPr>
            <a:lvl5pPr marL="1968520" algn="l" defTabSz="984260" rtl="0" eaLnBrk="1" latinLnBrk="0" hangingPunct="1">
              <a:defRPr sz="1938" kern="1200">
                <a:solidFill>
                  <a:schemeClr val="tx1"/>
                </a:solidFill>
                <a:latin typeface="+mn-lt"/>
                <a:ea typeface="+mn-ea"/>
                <a:cs typeface="+mn-cs"/>
              </a:defRPr>
            </a:lvl5pPr>
            <a:lvl6pPr marL="2460650" algn="l" defTabSz="984260" rtl="0" eaLnBrk="1" latinLnBrk="0" hangingPunct="1">
              <a:defRPr sz="1938" kern="1200">
                <a:solidFill>
                  <a:schemeClr val="tx1"/>
                </a:solidFill>
                <a:latin typeface="+mn-lt"/>
                <a:ea typeface="+mn-ea"/>
                <a:cs typeface="+mn-cs"/>
              </a:defRPr>
            </a:lvl6pPr>
            <a:lvl7pPr marL="2952780" algn="l" defTabSz="984260" rtl="0" eaLnBrk="1" latinLnBrk="0" hangingPunct="1">
              <a:defRPr sz="1938" kern="1200">
                <a:solidFill>
                  <a:schemeClr val="tx1"/>
                </a:solidFill>
                <a:latin typeface="+mn-lt"/>
                <a:ea typeface="+mn-ea"/>
                <a:cs typeface="+mn-cs"/>
              </a:defRPr>
            </a:lvl7pPr>
            <a:lvl8pPr marL="3444911" algn="l" defTabSz="984260" rtl="0" eaLnBrk="1" latinLnBrk="0" hangingPunct="1">
              <a:defRPr sz="1938" kern="1200">
                <a:solidFill>
                  <a:schemeClr val="tx1"/>
                </a:solidFill>
                <a:latin typeface="+mn-lt"/>
                <a:ea typeface="+mn-ea"/>
                <a:cs typeface="+mn-cs"/>
              </a:defRPr>
            </a:lvl8pPr>
            <a:lvl9pPr marL="3937041" algn="l" defTabSz="984260" rtl="0" eaLnBrk="1" latinLnBrk="0" hangingPunct="1">
              <a:defRPr sz="1938" kern="1200">
                <a:solidFill>
                  <a:schemeClr val="tx1"/>
                </a:solidFill>
                <a:latin typeface="+mn-lt"/>
                <a:ea typeface="+mn-ea"/>
                <a:cs typeface="+mn-cs"/>
              </a:defRPr>
            </a:lvl9pPr>
          </a:lstStyle>
          <a:p>
            <a:r>
              <a:rPr lang="it-IT" sz="889" b="1" dirty="0" err="1">
                <a:solidFill>
                  <a:srgbClr val="C00000"/>
                </a:solidFill>
                <a:effectLst>
                  <a:outerShdw blurRad="38100" dist="38100" dir="2700000" algn="tl">
                    <a:srgbClr val="000000">
                      <a:alpha val="43137"/>
                    </a:srgbClr>
                  </a:outerShdw>
                </a:effectLst>
                <a:latin typeface="Trebuchet MS" panose="020B0603020202020204" pitchFamily="34" charset="0"/>
              </a:rPr>
              <a:t>Geol</a:t>
            </a:r>
            <a:r>
              <a:rPr lang="it-IT" sz="889" b="1" dirty="0">
                <a:solidFill>
                  <a:srgbClr val="C00000"/>
                </a:solidFill>
                <a:effectLst>
                  <a:outerShdw blurRad="38100" dist="38100" dir="2700000" algn="tl">
                    <a:srgbClr val="000000">
                      <a:alpha val="43137"/>
                    </a:srgbClr>
                  </a:outerShdw>
                </a:effectLst>
                <a:latin typeface="Trebuchet MS" panose="020B0603020202020204" pitchFamily="34" charset="0"/>
              </a:rPr>
              <a:t>. Filippo CAPPOTTO – Vicepresidente CNG</a:t>
            </a:r>
          </a:p>
          <a:p>
            <a:r>
              <a:rPr lang="it-IT" sz="889" b="1" dirty="0" err="1">
                <a:solidFill>
                  <a:srgbClr val="C00000"/>
                </a:solidFill>
                <a:effectLst>
                  <a:outerShdw blurRad="38100" dist="38100" dir="2700000" algn="tl">
                    <a:srgbClr val="000000">
                      <a:alpha val="43137"/>
                    </a:srgbClr>
                  </a:outerShdw>
                </a:effectLst>
                <a:latin typeface="Trebuchet MS" panose="020B0603020202020204" pitchFamily="34" charset="0"/>
              </a:rPr>
              <a:t>Geol</a:t>
            </a:r>
            <a:r>
              <a:rPr lang="it-IT" sz="889" b="1" dirty="0">
                <a:solidFill>
                  <a:srgbClr val="C00000"/>
                </a:solidFill>
                <a:effectLst>
                  <a:outerShdw blurRad="38100" dist="38100" dir="2700000" algn="tl">
                    <a:srgbClr val="000000">
                      <a:alpha val="43137"/>
                    </a:srgbClr>
                  </a:outerShdw>
                </a:effectLst>
                <a:latin typeface="Trebuchet MS" panose="020B0603020202020204" pitchFamily="34" charset="0"/>
              </a:rPr>
              <a:t>. Daniele Mercuri – Consigliere CNG</a:t>
            </a:r>
          </a:p>
          <a:p>
            <a:endParaRPr lang="it-IT" sz="1455" dirty="0">
              <a:solidFill>
                <a:srgbClr val="C00000"/>
              </a:solidFill>
            </a:endParaRPr>
          </a:p>
        </p:txBody>
      </p:sp>
      <p:pic>
        <p:nvPicPr>
          <p:cNvPr id="3" name="Immagine 2">
            <a:extLst>
              <a:ext uri="{FF2B5EF4-FFF2-40B4-BE49-F238E27FC236}">
                <a16:creationId xmlns:a16="http://schemas.microsoft.com/office/drawing/2014/main" id="{EEF3A0A9-FC77-2D55-1829-172E78E27571}"/>
              </a:ext>
            </a:extLst>
          </p:cNvPr>
          <p:cNvPicPr>
            <a:picLocks noChangeAspect="1"/>
          </p:cNvPicPr>
          <p:nvPr/>
        </p:nvPicPr>
        <p:blipFill rotWithShape="1">
          <a:blip r:embed="rId2"/>
          <a:srcRect b="25794"/>
          <a:stretch/>
        </p:blipFill>
        <p:spPr>
          <a:xfrm>
            <a:off x="139992" y="832791"/>
            <a:ext cx="6765370" cy="1145386"/>
          </a:xfrm>
          <a:prstGeom prst="rect">
            <a:avLst/>
          </a:prstGeom>
        </p:spPr>
      </p:pic>
      <p:pic>
        <p:nvPicPr>
          <p:cNvPr id="5" name="Immagine 4">
            <a:extLst>
              <a:ext uri="{FF2B5EF4-FFF2-40B4-BE49-F238E27FC236}">
                <a16:creationId xmlns:a16="http://schemas.microsoft.com/office/drawing/2014/main" id="{74EC3AC8-11D6-26D9-AA4B-5E69262519CB}"/>
              </a:ext>
            </a:extLst>
          </p:cNvPr>
          <p:cNvPicPr>
            <a:picLocks noChangeAspect="1"/>
          </p:cNvPicPr>
          <p:nvPr/>
        </p:nvPicPr>
        <p:blipFill>
          <a:blip r:embed="rId3"/>
          <a:stretch>
            <a:fillRect/>
          </a:stretch>
        </p:blipFill>
        <p:spPr>
          <a:xfrm>
            <a:off x="97606" y="2009259"/>
            <a:ext cx="6807755" cy="3103536"/>
          </a:xfrm>
          <a:prstGeom prst="rect">
            <a:avLst/>
          </a:prstGeom>
        </p:spPr>
      </p:pic>
      <p:pic>
        <p:nvPicPr>
          <p:cNvPr id="8" name="Immagine 7">
            <a:extLst>
              <a:ext uri="{FF2B5EF4-FFF2-40B4-BE49-F238E27FC236}">
                <a16:creationId xmlns:a16="http://schemas.microsoft.com/office/drawing/2014/main" id="{645DC611-24E8-ACDF-AB15-0668EBE1ABB0}"/>
              </a:ext>
            </a:extLst>
          </p:cNvPr>
          <p:cNvPicPr>
            <a:picLocks noChangeAspect="1"/>
          </p:cNvPicPr>
          <p:nvPr/>
        </p:nvPicPr>
        <p:blipFill>
          <a:blip r:embed="rId4"/>
          <a:stretch>
            <a:fillRect/>
          </a:stretch>
        </p:blipFill>
        <p:spPr>
          <a:xfrm>
            <a:off x="-1" y="4039873"/>
            <a:ext cx="6910875" cy="2094044"/>
          </a:xfrm>
          <a:prstGeom prst="rect">
            <a:avLst/>
          </a:prstGeom>
        </p:spPr>
      </p:pic>
      <p:sp>
        <p:nvSpPr>
          <p:cNvPr id="11" name="CasellaDiTesto 10">
            <a:extLst>
              <a:ext uri="{FF2B5EF4-FFF2-40B4-BE49-F238E27FC236}">
                <a16:creationId xmlns:a16="http://schemas.microsoft.com/office/drawing/2014/main" id="{AF121C17-9AAC-FE54-5ECA-E4E7C3E6C3CD}"/>
              </a:ext>
            </a:extLst>
          </p:cNvPr>
          <p:cNvSpPr txBox="1"/>
          <p:nvPr/>
        </p:nvSpPr>
        <p:spPr>
          <a:xfrm>
            <a:off x="764164" y="3521624"/>
            <a:ext cx="10448467" cy="376336"/>
          </a:xfrm>
          <a:prstGeom prst="rect">
            <a:avLst/>
          </a:prstGeom>
          <a:solidFill>
            <a:schemeClr val="bg1">
              <a:lumMod val="95000"/>
            </a:schemeClr>
          </a:solidFill>
        </p:spPr>
        <p:txBody>
          <a:bodyPr wrap="square">
            <a:spAutoFit/>
          </a:bodyPr>
          <a:lstStyle>
            <a:defPPr>
              <a:defRPr lang="it-IT"/>
            </a:defPPr>
            <a:lvl1pPr marL="0" algn="l" defTabSz="984260" rtl="0" eaLnBrk="1" latinLnBrk="0" hangingPunct="1">
              <a:defRPr sz="1938" kern="1200">
                <a:solidFill>
                  <a:schemeClr val="tx1"/>
                </a:solidFill>
                <a:latin typeface="+mn-lt"/>
                <a:ea typeface="+mn-ea"/>
                <a:cs typeface="+mn-cs"/>
              </a:defRPr>
            </a:lvl1pPr>
            <a:lvl2pPr marL="492130" algn="l" defTabSz="984260" rtl="0" eaLnBrk="1" latinLnBrk="0" hangingPunct="1">
              <a:defRPr sz="1938" kern="1200">
                <a:solidFill>
                  <a:schemeClr val="tx1"/>
                </a:solidFill>
                <a:latin typeface="+mn-lt"/>
                <a:ea typeface="+mn-ea"/>
                <a:cs typeface="+mn-cs"/>
              </a:defRPr>
            </a:lvl2pPr>
            <a:lvl3pPr marL="984260" algn="l" defTabSz="984260" rtl="0" eaLnBrk="1" latinLnBrk="0" hangingPunct="1">
              <a:defRPr sz="1938" kern="1200">
                <a:solidFill>
                  <a:schemeClr val="tx1"/>
                </a:solidFill>
                <a:latin typeface="+mn-lt"/>
                <a:ea typeface="+mn-ea"/>
                <a:cs typeface="+mn-cs"/>
              </a:defRPr>
            </a:lvl3pPr>
            <a:lvl4pPr marL="1476390" algn="l" defTabSz="984260" rtl="0" eaLnBrk="1" latinLnBrk="0" hangingPunct="1">
              <a:defRPr sz="1938" kern="1200">
                <a:solidFill>
                  <a:schemeClr val="tx1"/>
                </a:solidFill>
                <a:latin typeface="+mn-lt"/>
                <a:ea typeface="+mn-ea"/>
                <a:cs typeface="+mn-cs"/>
              </a:defRPr>
            </a:lvl4pPr>
            <a:lvl5pPr marL="1968520" algn="l" defTabSz="984260" rtl="0" eaLnBrk="1" latinLnBrk="0" hangingPunct="1">
              <a:defRPr sz="1938" kern="1200">
                <a:solidFill>
                  <a:schemeClr val="tx1"/>
                </a:solidFill>
                <a:latin typeface="+mn-lt"/>
                <a:ea typeface="+mn-ea"/>
                <a:cs typeface="+mn-cs"/>
              </a:defRPr>
            </a:lvl5pPr>
            <a:lvl6pPr marL="2460650" algn="l" defTabSz="984260" rtl="0" eaLnBrk="1" latinLnBrk="0" hangingPunct="1">
              <a:defRPr sz="1938" kern="1200">
                <a:solidFill>
                  <a:schemeClr val="tx1"/>
                </a:solidFill>
                <a:latin typeface="+mn-lt"/>
                <a:ea typeface="+mn-ea"/>
                <a:cs typeface="+mn-cs"/>
              </a:defRPr>
            </a:lvl6pPr>
            <a:lvl7pPr marL="2952780" algn="l" defTabSz="984260" rtl="0" eaLnBrk="1" latinLnBrk="0" hangingPunct="1">
              <a:defRPr sz="1938" kern="1200">
                <a:solidFill>
                  <a:schemeClr val="tx1"/>
                </a:solidFill>
                <a:latin typeface="+mn-lt"/>
                <a:ea typeface="+mn-ea"/>
                <a:cs typeface="+mn-cs"/>
              </a:defRPr>
            </a:lvl7pPr>
            <a:lvl8pPr marL="3444911" algn="l" defTabSz="984260" rtl="0" eaLnBrk="1" latinLnBrk="0" hangingPunct="1">
              <a:defRPr sz="1938" kern="1200">
                <a:solidFill>
                  <a:schemeClr val="tx1"/>
                </a:solidFill>
                <a:latin typeface="+mn-lt"/>
                <a:ea typeface="+mn-ea"/>
                <a:cs typeface="+mn-cs"/>
              </a:defRPr>
            </a:lvl8pPr>
            <a:lvl9pPr marL="3937041" algn="l" defTabSz="984260" rtl="0" eaLnBrk="1" latinLnBrk="0" hangingPunct="1">
              <a:defRPr sz="1938" kern="1200">
                <a:solidFill>
                  <a:schemeClr val="tx1"/>
                </a:solidFill>
                <a:latin typeface="+mn-lt"/>
                <a:ea typeface="+mn-ea"/>
                <a:cs typeface="+mn-cs"/>
              </a:defRPr>
            </a:lvl9pPr>
          </a:lstStyle>
          <a:p>
            <a:pPr algn="just">
              <a:lnSpc>
                <a:spcPct val="107000"/>
              </a:lnSpc>
              <a:spcAft>
                <a:spcPts val="802"/>
              </a:spcAft>
            </a:pPr>
            <a:r>
              <a:rPr lang="it-IT" sz="1804"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 attesa dell’esito della consultazione, nel presente schema di bando tipo è stata riportata l’opzione n. 2</a:t>
            </a:r>
          </a:p>
        </p:txBody>
      </p:sp>
      <p:grpSp>
        <p:nvGrpSpPr>
          <p:cNvPr id="2" name="Gruppo 1">
            <a:extLst>
              <a:ext uri="{FF2B5EF4-FFF2-40B4-BE49-F238E27FC236}">
                <a16:creationId xmlns:a16="http://schemas.microsoft.com/office/drawing/2014/main" id="{A932E776-B101-05B5-4145-836C6AE6B40A}"/>
              </a:ext>
            </a:extLst>
          </p:cNvPr>
          <p:cNvGrpSpPr/>
          <p:nvPr/>
        </p:nvGrpSpPr>
        <p:grpSpPr>
          <a:xfrm>
            <a:off x="0" y="-15910"/>
            <a:ext cx="12192001" cy="6873910"/>
            <a:chOff x="0" y="-15910"/>
            <a:chExt cx="12192001" cy="6873910"/>
          </a:xfrm>
        </p:grpSpPr>
        <p:sp>
          <p:nvSpPr>
            <p:cNvPr id="4" name="Rettangolo 3">
              <a:extLst>
                <a:ext uri="{FF2B5EF4-FFF2-40B4-BE49-F238E27FC236}">
                  <a16:creationId xmlns:a16="http://schemas.microsoft.com/office/drawing/2014/main" id="{96959E0A-2237-9881-153F-2DEF110E24FB}"/>
                </a:ext>
              </a:extLst>
            </p:cNvPr>
            <p:cNvSpPr/>
            <p:nvPr/>
          </p:nvSpPr>
          <p:spPr>
            <a:xfrm>
              <a:off x="0" y="-15910"/>
              <a:ext cx="12192001" cy="402956"/>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Assemblea annuale degli iscritti e convegno deontologico</a:t>
              </a:r>
            </a:p>
          </p:txBody>
        </p:sp>
        <p:sp>
          <p:nvSpPr>
            <p:cNvPr id="6" name="Rettangolo 5">
              <a:extLst>
                <a:ext uri="{FF2B5EF4-FFF2-40B4-BE49-F238E27FC236}">
                  <a16:creationId xmlns:a16="http://schemas.microsoft.com/office/drawing/2014/main" id="{0EE8F213-01EE-602E-AB39-76F12C3E0233}"/>
                </a:ext>
              </a:extLst>
            </p:cNvPr>
            <p:cNvSpPr/>
            <p:nvPr/>
          </p:nvSpPr>
          <p:spPr>
            <a:xfrm>
              <a:off x="0" y="6409412"/>
              <a:ext cx="12192001" cy="44858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Ancona, venerdì 6 dicembre 2024</a:t>
              </a:r>
              <a:endParaRPr lang="it-IT" sz="1400" i="0" u="none" strike="noStrike" baseline="0" dirty="0">
                <a:solidFill>
                  <a:schemeClr val="bg1"/>
                </a:solidFill>
                <a:latin typeface="Myriad-Bold"/>
              </a:endParaRPr>
            </a:p>
          </p:txBody>
        </p:sp>
        <p:pic>
          <p:nvPicPr>
            <p:cNvPr id="7" name="Immagine 6" descr="Immagine che contiene Carattere, Elementi grafici, schermata, grafica&#10;&#10;Descrizione generata automaticamente">
              <a:extLst>
                <a:ext uri="{FF2B5EF4-FFF2-40B4-BE49-F238E27FC236}">
                  <a16:creationId xmlns:a16="http://schemas.microsoft.com/office/drawing/2014/main" id="{6ECEA608-9ACC-9A72-8F1A-C595650627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2134" y="8603"/>
              <a:ext cx="1245352" cy="363930"/>
            </a:xfrm>
            <a:prstGeom prst="rect">
              <a:avLst/>
            </a:prstGeom>
          </p:spPr>
        </p:pic>
        <p:pic>
          <p:nvPicPr>
            <p:cNvPr id="10" name="Immagine 9" descr="Immagine che contiene aria aperta, natura, paesaggio, nuvola&#10;&#10;Descrizione generata automaticamente">
              <a:extLst>
                <a:ext uri="{FF2B5EF4-FFF2-40B4-BE49-F238E27FC236}">
                  <a16:creationId xmlns:a16="http://schemas.microsoft.com/office/drawing/2014/main" id="{8C03896A-FCFB-73AE-DF92-96BEB5C34207}"/>
                </a:ext>
              </a:extLst>
            </p:cNvPr>
            <p:cNvPicPr>
              <a:picLocks noChangeAspect="1"/>
            </p:cNvPicPr>
            <p:nvPr/>
          </p:nvPicPr>
          <p:blipFill>
            <a:blip r:embed="rId6">
              <a:alphaModFix amt="30000"/>
              <a:extLst>
                <a:ext uri="{28A0092B-C50C-407E-A947-70E740481C1C}">
                  <a14:useLocalDpi xmlns:a14="http://schemas.microsoft.com/office/drawing/2010/main" val="0"/>
                </a:ext>
              </a:extLst>
            </a:blip>
            <a:stretch>
              <a:fillRect/>
            </a:stretch>
          </p:blipFill>
          <p:spPr>
            <a:xfrm>
              <a:off x="0" y="672281"/>
              <a:ext cx="12192000" cy="5475957"/>
            </a:xfrm>
            <a:prstGeom prst="rect">
              <a:avLst/>
            </a:prstGeom>
          </p:spPr>
        </p:pic>
      </p:grpSp>
    </p:spTree>
    <p:extLst>
      <p:ext uri="{BB962C8B-B14F-4D97-AF65-F5344CB8AC3E}">
        <p14:creationId xmlns:p14="http://schemas.microsoft.com/office/powerpoint/2010/main" val="299752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612</TotalTime>
  <Words>3786</Words>
  <Application>Microsoft Office PowerPoint</Application>
  <PresentationFormat>Widescreen</PresentationFormat>
  <Paragraphs>244</Paragraphs>
  <Slides>29</Slides>
  <Notes>16</Notes>
  <HiddenSlides>0</HiddenSlides>
  <MMClips>0</MMClips>
  <ScaleCrop>false</ScaleCrop>
  <HeadingPairs>
    <vt:vector size="6" baseType="variant">
      <vt:variant>
        <vt:lpstr>Caratteri utilizzati</vt:lpstr>
      </vt:variant>
      <vt:variant>
        <vt:i4>11</vt:i4>
      </vt:variant>
      <vt:variant>
        <vt:lpstr>Tema</vt:lpstr>
      </vt:variant>
      <vt:variant>
        <vt:i4>2</vt:i4>
      </vt:variant>
      <vt:variant>
        <vt:lpstr>Titoli diapositive</vt:lpstr>
      </vt:variant>
      <vt:variant>
        <vt:i4>29</vt:i4>
      </vt:variant>
    </vt:vector>
  </HeadingPairs>
  <TitlesOfParts>
    <vt:vector size="42" baseType="lpstr">
      <vt:lpstr>Aptos</vt:lpstr>
      <vt:lpstr>Aptos (Corpo)</vt:lpstr>
      <vt:lpstr>Aptos Display</vt:lpstr>
      <vt:lpstr>Arial</vt:lpstr>
      <vt:lpstr>Calibri</vt:lpstr>
      <vt:lpstr>Google Sans</vt:lpstr>
      <vt:lpstr>Lato</vt:lpstr>
      <vt:lpstr>Myriad-Bold</vt:lpstr>
      <vt:lpstr>Open sans</vt:lpstr>
      <vt:lpstr>Times New Roman</vt:lpstr>
      <vt:lpstr>Trebuchet MS</vt:lpstr>
      <vt:lpstr>Tema di Office</vt:lpstr>
      <vt:lpstr>Office Theme</vt:lpstr>
      <vt:lpstr>Assemblea annuale degli iscritti e convegno deontologico I GEOLOGI E IL TERRITORIO Ancona, venerdì 6 dicembre 2024</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GEOLOGO DEL FUTURO:  al servizio «segreto» delle comunità  Esplorare le nuove frontiere della geologia tramite  Intelligenza Artificiale, modelli numerici e virtuali</dc:title>
  <dc:creator>Bendia FABRIZIO</dc:creator>
  <cp:lastModifiedBy>Utente</cp:lastModifiedBy>
  <cp:revision>51</cp:revision>
  <dcterms:created xsi:type="dcterms:W3CDTF">2024-06-19T07:00:34Z</dcterms:created>
  <dcterms:modified xsi:type="dcterms:W3CDTF">2024-12-05T22:04:26Z</dcterms:modified>
</cp:coreProperties>
</file>